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335" r:id="rId3"/>
    <p:sldId id="364" r:id="rId4"/>
    <p:sldId id="365" r:id="rId5"/>
    <p:sldId id="373" r:id="rId6"/>
    <p:sldId id="369" r:id="rId7"/>
    <p:sldId id="377" r:id="rId8"/>
    <p:sldId id="431" r:id="rId9"/>
    <p:sldId id="429" r:id="rId10"/>
    <p:sldId id="422" r:id="rId11"/>
    <p:sldId id="421" r:id="rId12"/>
    <p:sldId id="382" r:id="rId13"/>
    <p:sldId id="375" r:id="rId14"/>
    <p:sldId id="381" r:id="rId15"/>
    <p:sldId id="374" r:id="rId16"/>
    <p:sldId id="378" r:id="rId17"/>
    <p:sldId id="380" r:id="rId18"/>
    <p:sldId id="418" r:id="rId19"/>
    <p:sldId id="376" r:id="rId20"/>
    <p:sldId id="379" r:id="rId21"/>
    <p:sldId id="419" r:id="rId22"/>
    <p:sldId id="384" r:id="rId23"/>
    <p:sldId id="383" r:id="rId24"/>
    <p:sldId id="385" r:id="rId25"/>
    <p:sldId id="386" r:id="rId26"/>
    <p:sldId id="387" r:id="rId27"/>
    <p:sldId id="371" r:id="rId28"/>
    <p:sldId id="389" r:id="rId29"/>
    <p:sldId id="392" r:id="rId30"/>
    <p:sldId id="391" r:id="rId31"/>
    <p:sldId id="420" r:id="rId32"/>
    <p:sldId id="393" r:id="rId33"/>
    <p:sldId id="424" r:id="rId34"/>
    <p:sldId id="425" r:id="rId35"/>
    <p:sldId id="370" r:id="rId36"/>
    <p:sldId id="428" r:id="rId37"/>
    <p:sldId id="427" r:id="rId38"/>
    <p:sldId id="426" r:id="rId39"/>
    <p:sldId id="414" r:id="rId40"/>
    <p:sldId id="344" r:id="rId41"/>
    <p:sldId id="436" r:id="rId42"/>
    <p:sldId id="359" r:id="rId43"/>
    <p:sldId id="357" r:id="rId44"/>
    <p:sldId id="360" r:id="rId45"/>
    <p:sldId id="361" r:id="rId46"/>
    <p:sldId id="362" r:id="rId47"/>
    <p:sldId id="394" r:id="rId48"/>
    <p:sldId id="401" r:id="rId49"/>
    <p:sldId id="395" r:id="rId50"/>
    <p:sldId id="403" r:id="rId51"/>
    <p:sldId id="409" r:id="rId52"/>
    <p:sldId id="407" r:id="rId53"/>
    <p:sldId id="430" r:id="rId54"/>
    <p:sldId id="406" r:id="rId55"/>
    <p:sldId id="408" r:id="rId56"/>
    <p:sldId id="358" r:id="rId57"/>
    <p:sldId id="411" r:id="rId58"/>
    <p:sldId id="412" r:id="rId59"/>
    <p:sldId id="413" r:id="rId60"/>
    <p:sldId id="440" r:id="rId61"/>
    <p:sldId id="415" r:id="rId62"/>
    <p:sldId id="416" r:id="rId63"/>
    <p:sldId id="417" r:id="rId64"/>
    <p:sldId id="441" r:id="rId65"/>
    <p:sldId id="433" r:id="rId66"/>
    <p:sldId id="432" r:id="rId67"/>
    <p:sldId id="434" r:id="rId68"/>
    <p:sldId id="435" r:id="rId69"/>
    <p:sldId id="437" r:id="rId70"/>
    <p:sldId id="438" r:id="rId71"/>
    <p:sldId id="257" r:id="rId7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6D6B"/>
    <a:srgbClr val="64B7CE"/>
    <a:srgbClr val="B393B4"/>
    <a:srgbClr val="D26D75"/>
    <a:srgbClr val="FFABAB"/>
    <a:srgbClr val="F4DFC0"/>
    <a:srgbClr val="A3D977"/>
    <a:srgbClr val="008080"/>
    <a:srgbClr val="E73164"/>
    <a:srgbClr val="D0D8E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4" autoAdjust="0"/>
    <p:restoredTop sz="91954" autoAdjust="0"/>
  </p:normalViewPr>
  <p:slideViewPr>
    <p:cSldViewPr>
      <p:cViewPr>
        <p:scale>
          <a:sx n="110" d="100"/>
          <a:sy n="110" d="100"/>
        </p:scale>
        <p:origin x="-924" y="6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F1C099-8E14-4C8D-8202-64EEB242B33F}" type="datetimeFigureOut">
              <a:rPr lang="pt-BR" smtClean="0"/>
              <a:pPr/>
              <a:t>08/03/2018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458413-F760-4357-B6BB-20C6532D3C38}"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0458413-F760-4357-B6BB-20C6532D3C38}" type="slidenum">
              <a:rPr lang="pt-BR" smtClean="0"/>
              <a:pPr/>
              <a:t>40</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0458413-F760-4357-B6BB-20C6532D3C38}" type="slidenum">
              <a:rPr lang="pt-BR" smtClean="0"/>
              <a:pPr/>
              <a:t>41</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0458413-F760-4357-B6BB-20C6532D3C38}" type="slidenum">
              <a:rPr lang="pt-BR" smtClean="0"/>
              <a:pPr/>
              <a:t>43</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0458413-F760-4357-B6BB-20C6532D3C38}" type="slidenum">
              <a:rPr lang="pt-BR" smtClean="0"/>
              <a:pPr/>
              <a:t>44</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0458413-F760-4357-B6BB-20C6532D3C38}" type="slidenum">
              <a:rPr lang="pt-BR" smtClean="0"/>
              <a:pPr/>
              <a:t>45</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0458413-F760-4357-B6BB-20C6532D3C38}" type="slidenum">
              <a:rPr lang="pt-BR" smtClean="0"/>
              <a:pPr/>
              <a:t>46</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670931E-AC6C-4023-B426-0105B2BF5DE5}" type="datetimeFigureOut">
              <a:rPr lang="pt-BR" smtClean="0"/>
              <a:pPr/>
              <a:t>08/03/2018</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B8D39CBC-38F7-4E79-BD92-2FF7DFAEE4DD}" type="slidenum">
              <a:rPr lang="pt-BR" smtClean="0"/>
              <a:pPr/>
              <a:t>‹nº›</a:t>
            </a:fld>
            <a:endParaRPr lang="pt-BR"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0931E-AC6C-4023-B426-0105B2BF5DE5}" type="datetimeFigureOut">
              <a:rPr lang="pt-BR" smtClean="0"/>
              <a:pPr/>
              <a:t>08/03/2018</a:t>
            </a:fld>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39CBC-38F7-4E79-BD92-2FF7DFAEE4DD}" type="slidenum">
              <a:rPr lang="pt-BR" smtClean="0"/>
              <a:pPr/>
              <a:t>‹nº›</a:t>
            </a:fld>
            <a:endParaRPr lang="pt-B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Gleison\PDUI\PDUI-Sorocaba\Panorama regional\FUNDO_FOTO_SOROCABA.png"/>
          <p:cNvPicPr>
            <a:picLocks noChangeAspect="1" noChangeArrowheads="1"/>
          </p:cNvPicPr>
          <p:nvPr/>
        </p:nvPicPr>
        <p:blipFill>
          <a:blip r:embed="rId2" cstate="print"/>
          <a:srcRect/>
          <a:stretch>
            <a:fillRect/>
          </a:stretch>
        </p:blipFill>
        <p:spPr bwMode="auto">
          <a:xfrm>
            <a:off x="0" y="1772816"/>
            <a:ext cx="9144000" cy="2448272"/>
          </a:xfrm>
          <a:prstGeom prst="rect">
            <a:avLst/>
          </a:prstGeom>
          <a:noFill/>
        </p:spPr>
      </p:pic>
      <p:sp>
        <p:nvSpPr>
          <p:cNvPr id="5" name="Retângulo 4"/>
          <p:cNvSpPr/>
          <p:nvPr/>
        </p:nvSpPr>
        <p:spPr>
          <a:xfrm>
            <a:off x="0" y="0"/>
            <a:ext cx="9144000" cy="1772816"/>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5"/>
          <p:cNvSpPr/>
          <p:nvPr/>
        </p:nvSpPr>
        <p:spPr>
          <a:xfrm>
            <a:off x="0" y="4221088"/>
            <a:ext cx="3923928" cy="792088"/>
          </a:xfrm>
          <a:prstGeom prst="rect">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p:cNvSpPr/>
          <p:nvPr/>
        </p:nvSpPr>
        <p:spPr>
          <a:xfrm>
            <a:off x="0" y="3645024"/>
            <a:ext cx="3923928" cy="576064"/>
          </a:xfrm>
          <a:prstGeom prst="rect">
            <a:avLst/>
          </a:prstGeom>
          <a:solidFill>
            <a:srgbClr val="4C4C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dirty="0" smtClean="0"/>
              <a:t>Região Metropolitana de Sorocaba</a:t>
            </a:r>
            <a:endParaRPr lang="pt-BR" dirty="0"/>
          </a:p>
        </p:txBody>
      </p:sp>
      <p:sp>
        <p:nvSpPr>
          <p:cNvPr id="10" name="CaixaDeTexto 9"/>
          <p:cNvSpPr txBox="1"/>
          <p:nvPr/>
        </p:nvSpPr>
        <p:spPr>
          <a:xfrm>
            <a:off x="179512" y="4437112"/>
            <a:ext cx="3600400" cy="369332"/>
          </a:xfrm>
          <a:prstGeom prst="rect">
            <a:avLst/>
          </a:prstGeom>
          <a:noFill/>
        </p:spPr>
        <p:txBody>
          <a:bodyPr wrap="square" rtlCol="0">
            <a:spAutoFit/>
          </a:bodyPr>
          <a:lstStyle/>
          <a:p>
            <a:pPr algn="r"/>
            <a:r>
              <a:rPr lang="pt-BR" dirty="0" smtClean="0">
                <a:solidFill>
                  <a:schemeClr val="bg1"/>
                </a:solidFill>
              </a:rPr>
              <a:t>GT - Macrozoneamento</a:t>
            </a:r>
            <a:endParaRPr lang="pt-BR" dirty="0">
              <a:solidFill>
                <a:schemeClr val="bg1"/>
              </a:solidFill>
            </a:endParaRPr>
          </a:p>
        </p:txBody>
      </p:sp>
      <p:pic>
        <p:nvPicPr>
          <p:cNvPr id="9" name="Imagem 8" descr="icon.png"/>
          <p:cNvPicPr>
            <a:picLocks noChangeAspect="1"/>
          </p:cNvPicPr>
          <p:nvPr/>
        </p:nvPicPr>
        <p:blipFill>
          <a:blip r:embed="rId3" cstate="print"/>
          <a:stretch>
            <a:fillRect/>
          </a:stretch>
        </p:blipFill>
        <p:spPr>
          <a:xfrm>
            <a:off x="0" y="4509120"/>
            <a:ext cx="216024" cy="216024"/>
          </a:xfrm>
          <a:prstGeom prst="rect">
            <a:avLst/>
          </a:prstGeom>
        </p:spPr>
      </p:pic>
      <p:sp>
        <p:nvSpPr>
          <p:cNvPr id="14" name="CaixaDeTexto 13"/>
          <p:cNvSpPr txBox="1"/>
          <p:nvPr/>
        </p:nvSpPr>
        <p:spPr>
          <a:xfrm>
            <a:off x="4543122" y="1412776"/>
            <a:ext cx="4565382" cy="307777"/>
          </a:xfrm>
          <a:prstGeom prst="rect">
            <a:avLst/>
          </a:prstGeom>
          <a:noFill/>
        </p:spPr>
        <p:txBody>
          <a:bodyPr wrap="square" rtlCol="0">
            <a:spAutoFit/>
          </a:bodyPr>
          <a:lstStyle/>
          <a:p>
            <a:pPr algn="r"/>
            <a:r>
              <a:rPr lang="pt-BR" sz="1400" dirty="0" smtClean="0">
                <a:solidFill>
                  <a:schemeClr val="bg1"/>
                </a:solidFill>
              </a:rPr>
              <a:t>Plano de Desenvolvimento Urbano Integrado</a:t>
            </a:r>
            <a:endParaRPr lang="pt-BR" sz="1400" dirty="0">
              <a:solidFill>
                <a:schemeClr val="bg1"/>
              </a:solidFill>
            </a:endParaRPr>
          </a:p>
        </p:txBody>
      </p:sp>
      <p:sp>
        <p:nvSpPr>
          <p:cNvPr id="15" name="CaixaDeTexto 14"/>
          <p:cNvSpPr txBox="1"/>
          <p:nvPr/>
        </p:nvSpPr>
        <p:spPr>
          <a:xfrm>
            <a:off x="4067944" y="4382356"/>
            <a:ext cx="3672408" cy="523220"/>
          </a:xfrm>
          <a:prstGeom prst="rect">
            <a:avLst/>
          </a:prstGeom>
          <a:noFill/>
        </p:spPr>
        <p:txBody>
          <a:bodyPr wrap="square" rtlCol="0">
            <a:spAutoFit/>
          </a:bodyPr>
          <a:lstStyle/>
          <a:p>
            <a:r>
              <a:rPr lang="pt-BR" sz="1400" dirty="0" smtClean="0">
                <a:solidFill>
                  <a:schemeClr val="bg1">
                    <a:lumMod val="50000"/>
                  </a:schemeClr>
                </a:solidFill>
              </a:rPr>
              <a:t>Plano de Desenvolvimento Urbano Integrado</a:t>
            </a:r>
          </a:p>
          <a:p>
            <a:r>
              <a:rPr lang="pt-BR" sz="1400" b="1" dirty="0" smtClean="0">
                <a:solidFill>
                  <a:schemeClr val="bg1">
                    <a:lumMod val="50000"/>
                  </a:schemeClr>
                </a:solidFill>
              </a:rPr>
              <a:t>Região Metropolitana de Sorocaba</a:t>
            </a:r>
            <a:endParaRPr lang="pt-BR" sz="1400" b="1" dirty="0">
              <a:solidFill>
                <a:schemeClr val="bg1">
                  <a:lumMod val="50000"/>
                </a:schemeClr>
              </a:solidFill>
            </a:endParaRPr>
          </a:p>
        </p:txBody>
      </p:sp>
      <p:pic>
        <p:nvPicPr>
          <p:cNvPr id="1027" name="Picture 3"/>
          <p:cNvPicPr>
            <a:picLocks noChangeAspect="1" noChangeArrowheads="1"/>
          </p:cNvPicPr>
          <p:nvPr/>
        </p:nvPicPr>
        <p:blipFill>
          <a:blip r:embed="rId4" cstate="print"/>
          <a:srcRect/>
          <a:stretch>
            <a:fillRect/>
          </a:stretch>
        </p:blipFill>
        <p:spPr bwMode="auto">
          <a:xfrm>
            <a:off x="5220072" y="5302602"/>
            <a:ext cx="3773860" cy="1445868"/>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l="48642" t="14941" b="35257"/>
          <a:stretch>
            <a:fillRect/>
          </a:stretch>
        </p:blipFill>
        <p:spPr bwMode="auto">
          <a:xfrm>
            <a:off x="0" y="5229200"/>
            <a:ext cx="3682512" cy="136815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Picture 2" descr="Y:\ZEE-PDUI\PDUI-SOROCABA\6. Geomedia\6. Imagens\Macrozoneamento\mapas para plataforma PDUI\Versao 10.10.2017\leitura unificada\RMS Leitura Unificada dos Macrozoneamentos Municipais_V10.10.2017.jpg"/>
          <p:cNvPicPr>
            <a:picLocks noChangeAspect="1" noChangeArrowheads="1"/>
          </p:cNvPicPr>
          <p:nvPr/>
        </p:nvPicPr>
        <p:blipFill>
          <a:blip r:embed="rId2" cstate="print"/>
          <a:srcRect/>
          <a:stretch>
            <a:fillRect/>
          </a:stretch>
        </p:blipFill>
        <p:spPr bwMode="auto">
          <a:xfrm>
            <a:off x="0" y="1"/>
            <a:ext cx="9144000" cy="6466648"/>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395536" y="3429000"/>
            <a:ext cx="8145530" cy="923330"/>
          </a:xfrm>
          <a:prstGeom prst="rect">
            <a:avLst/>
          </a:prstGeom>
          <a:noFill/>
        </p:spPr>
        <p:txBody>
          <a:bodyPr wrap="square">
            <a:spAutoFit/>
          </a:bodyPr>
          <a:lstStyle/>
          <a:p>
            <a:pPr algn="ctr"/>
            <a:r>
              <a:rPr lang="pt-BR" sz="2400" b="1" dirty="0" smtClean="0"/>
              <a:t>Meio Ambiente</a:t>
            </a:r>
          </a:p>
          <a:p>
            <a:endParaRPr lang="pt-BR" sz="1000" b="1" dirty="0" smtClean="0"/>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194" name="Picture 2" descr="Y:\ZEE-PDUI\PDUI-SOROCABA\6. Geomedia\6. Imagens\Macrozoneamento\8ª reuniao 24.10.2017\RMS Hidrografia SubBacias.jpg"/>
          <p:cNvPicPr>
            <a:picLocks noChangeAspect="1" noChangeArrowheads="1"/>
          </p:cNvPicPr>
          <p:nvPr/>
        </p:nvPicPr>
        <p:blipFill>
          <a:blip r:embed="rId2" cstate="print"/>
          <a:srcRect/>
          <a:stretch>
            <a:fillRect/>
          </a:stretch>
        </p:blipFill>
        <p:spPr bwMode="auto">
          <a:xfrm>
            <a:off x="0" y="1"/>
            <a:ext cx="9144000" cy="645896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050" name="Picture 2" descr="Y:\ZEE-PDUI\PDUI-SOROCABA\6. Geomedia\6. Imagens\Macrozoneamento\3ª reuniao 04.09.2017\cobertura_vegetal.jpg"/>
          <p:cNvPicPr>
            <a:picLocks noChangeAspect="1" noChangeArrowheads="1"/>
          </p:cNvPicPr>
          <p:nvPr/>
        </p:nvPicPr>
        <p:blipFill>
          <a:blip r:embed="rId2" cstate="print"/>
          <a:srcRect/>
          <a:stretch>
            <a:fillRect/>
          </a:stretch>
        </p:blipFill>
        <p:spPr bwMode="auto">
          <a:xfrm>
            <a:off x="0" y="1"/>
            <a:ext cx="9144000" cy="646529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146" name="Picture 2" descr="Y:\ZEE-PDUI\PDUI-SOROCABA\6. Geomedia\6. Imagens\Macrozoneamento\5ª reuniao 22.09.2017\RMS Mapa Base com Vegetacao A1.jpg"/>
          <p:cNvPicPr>
            <a:picLocks noChangeAspect="1" noChangeArrowheads="1"/>
          </p:cNvPicPr>
          <p:nvPr/>
        </p:nvPicPr>
        <p:blipFill>
          <a:blip r:embed="rId2" cstate="print"/>
          <a:srcRect/>
          <a:stretch>
            <a:fillRect/>
          </a:stretch>
        </p:blipFill>
        <p:spPr bwMode="auto">
          <a:xfrm>
            <a:off x="1" y="0"/>
            <a:ext cx="9144000" cy="6458481"/>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26" name="Picture 2" descr="Y:\ZEE-PDUI\PDUI-SOROCABA\6. Geomedia\6. Imagens\Macrozoneamento\3ª reuniao 04.09.2017\Áreas Prioritárias BIOTA FAPESP.jpg"/>
          <p:cNvPicPr>
            <a:picLocks noChangeAspect="1" noChangeArrowheads="1"/>
          </p:cNvPicPr>
          <p:nvPr/>
        </p:nvPicPr>
        <p:blipFill>
          <a:blip r:embed="rId2" cstate="print"/>
          <a:srcRect/>
          <a:stretch>
            <a:fillRect/>
          </a:stretch>
        </p:blipFill>
        <p:spPr bwMode="auto">
          <a:xfrm>
            <a:off x="0" y="0"/>
            <a:ext cx="9144000" cy="6465290"/>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124" name="Picture 4" descr="Y:\ZEE-PDUI\PDUI-SOROCABA\6. Geomedia\6. Imagens\Macrozoneamento\5ª reuniao 22.09.2017\RMS Mapa Base A1.jpg"/>
          <p:cNvPicPr>
            <a:picLocks noChangeAspect="1" noChangeArrowheads="1"/>
          </p:cNvPicPr>
          <p:nvPr/>
        </p:nvPicPr>
        <p:blipFill>
          <a:blip r:embed="rId2" cstate="print"/>
          <a:srcRect/>
          <a:stretch>
            <a:fillRect/>
          </a:stretch>
        </p:blipFill>
        <p:spPr bwMode="auto">
          <a:xfrm>
            <a:off x="1" y="0"/>
            <a:ext cx="9144000" cy="6458482"/>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147" name="Picture 3" descr="Y:\ZEE-PDUI\PDUI-SOROCABA\6. Geomedia\6. Imagens\Macrozoneamento\6ª reuniao 05.10.2017\App -RMS -Porto Feliz.jpg"/>
          <p:cNvPicPr>
            <a:picLocks noChangeAspect="1" noChangeArrowheads="1"/>
          </p:cNvPicPr>
          <p:nvPr/>
        </p:nvPicPr>
        <p:blipFill>
          <a:blip r:embed="rId2" cstate="print"/>
          <a:srcRect/>
          <a:stretch>
            <a:fillRect/>
          </a:stretch>
        </p:blipFill>
        <p:spPr bwMode="auto">
          <a:xfrm>
            <a:off x="0" y="-1"/>
            <a:ext cx="9144000" cy="6458959"/>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395536" y="3429000"/>
            <a:ext cx="8145530" cy="923330"/>
          </a:xfrm>
          <a:prstGeom prst="rect">
            <a:avLst/>
          </a:prstGeom>
          <a:noFill/>
        </p:spPr>
        <p:txBody>
          <a:bodyPr wrap="square">
            <a:spAutoFit/>
          </a:bodyPr>
          <a:lstStyle/>
          <a:p>
            <a:pPr algn="ctr"/>
            <a:r>
              <a:rPr lang="pt-BR" sz="2400" b="1" dirty="0" smtClean="0"/>
              <a:t>Risco</a:t>
            </a:r>
          </a:p>
          <a:p>
            <a:endParaRPr lang="pt-BR" sz="1000" b="1" dirty="0" smtClean="0"/>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074" name="Picture 2" descr="Y:\ZEE-PDUI\PDUI-SOROCABA\6. Geomedia\6. Imagens\Macrozoneamento\3ª reuniao 04.09.2017\Perigo.jpg"/>
          <p:cNvPicPr>
            <a:picLocks noChangeAspect="1" noChangeArrowheads="1"/>
          </p:cNvPicPr>
          <p:nvPr/>
        </p:nvPicPr>
        <p:blipFill>
          <a:blip r:embed="rId2" cstate="print"/>
          <a:srcRect/>
          <a:stretch>
            <a:fillRect/>
          </a:stretch>
        </p:blipFill>
        <p:spPr bwMode="auto">
          <a:xfrm>
            <a:off x="1" y="0"/>
            <a:ext cx="9144000" cy="6465290"/>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6964524" cy="661720"/>
          </a:xfrm>
          <a:prstGeom prst="rect">
            <a:avLst/>
          </a:prstGeom>
          <a:noFill/>
        </p:spPr>
        <p:txBody>
          <a:bodyPr wrap="square" rtlCol="0">
            <a:spAutoFit/>
          </a:bodyPr>
          <a:lstStyle/>
          <a:p>
            <a:r>
              <a:rPr lang="pt-BR" sz="3700" spc="-150" dirty="0" smtClean="0">
                <a:solidFill>
                  <a:schemeClr val="bg1">
                    <a:lumMod val="50000"/>
                  </a:schemeClr>
                </a:solidFill>
              </a:rPr>
              <a:t>Calendário</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3139321"/>
          </a:xfrm>
          <a:prstGeom prst="rect">
            <a:avLst/>
          </a:prstGeom>
          <a:noFill/>
        </p:spPr>
        <p:txBody>
          <a:bodyPr wrap="square">
            <a:spAutoFit/>
          </a:bodyPr>
          <a:lstStyle/>
          <a:p>
            <a:r>
              <a:rPr lang="pt-BR" sz="2000" b="1" i="1" dirty="0" smtClean="0">
                <a:cs typeface="Arial" pitchFamily="34" charset="0"/>
              </a:rPr>
              <a:t>2018</a:t>
            </a:r>
          </a:p>
          <a:p>
            <a:endParaRPr lang="pt-BR" sz="2000" b="1" dirty="0" smtClean="0">
              <a:cs typeface="Arial" pitchFamily="34" charset="0"/>
            </a:endParaRPr>
          </a:p>
          <a:p>
            <a:r>
              <a:rPr lang="pt-BR" sz="2000" i="1" dirty="0" smtClean="0">
                <a:solidFill>
                  <a:srgbClr val="FF0000"/>
                </a:solidFill>
                <a:cs typeface="Arial" pitchFamily="34" charset="0"/>
              </a:rPr>
              <a:t>Reunião 1: Compartimento Urbano (adensamento e consolidação)</a:t>
            </a:r>
          </a:p>
          <a:p>
            <a:r>
              <a:rPr lang="pt-BR" sz="2000" i="1" dirty="0" smtClean="0">
                <a:solidFill>
                  <a:srgbClr val="FF0000"/>
                </a:solidFill>
                <a:cs typeface="Arial" pitchFamily="34" charset="0"/>
              </a:rPr>
              <a:t>Reunião 2: Compartimento Urbano (expansão e desenvolvimento)</a:t>
            </a:r>
          </a:p>
          <a:p>
            <a:r>
              <a:rPr lang="pt-BR" sz="2000" i="1" dirty="0" smtClean="0">
                <a:solidFill>
                  <a:srgbClr val="FF0000"/>
                </a:solidFill>
                <a:cs typeface="Arial" pitchFamily="34" charset="0"/>
              </a:rPr>
              <a:t>Reunião 3: Compartimento Ambiental (rural)</a:t>
            </a:r>
          </a:p>
          <a:p>
            <a:r>
              <a:rPr lang="pt-BR" sz="2000" i="1" dirty="0" smtClean="0">
                <a:solidFill>
                  <a:schemeClr val="tx2">
                    <a:lumMod val="60000"/>
                    <a:lumOff val="40000"/>
                  </a:schemeClr>
                </a:solidFill>
                <a:cs typeface="Arial" pitchFamily="34" charset="0"/>
              </a:rPr>
              <a:t>Reunião 4: Estrutura - Revisão, compatibilização e reavaliação (presencial)</a:t>
            </a:r>
          </a:p>
          <a:p>
            <a:endParaRPr lang="pt-BR" sz="2000" u="sng" dirty="0" smtClean="0">
              <a:cs typeface="Arial" pitchFamily="34" charset="0"/>
            </a:endParaRPr>
          </a:p>
          <a:p>
            <a:endParaRPr lang="pt-BR" dirty="0" smtClean="0">
              <a:cs typeface="Arial" pitchFamily="34" charset="0"/>
            </a:endParaRPr>
          </a:p>
          <a:p>
            <a:endParaRPr lang="pt-BR" sz="2000" dirty="0" smtClean="0">
              <a:cs typeface="Arial" pitchFamily="34" charset="0"/>
            </a:endParaRPr>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098" name="Picture 2" descr="Y:\ZEE-PDUI\PDUI-SOROCABA\6. Geomedia\6. Imagens\Macrozoneamento\4ª reuniao 15.09.2017\RMS Cartas de Suscetibilidade.jpg"/>
          <p:cNvPicPr>
            <a:picLocks noChangeAspect="1" noChangeArrowheads="1"/>
          </p:cNvPicPr>
          <p:nvPr/>
        </p:nvPicPr>
        <p:blipFill>
          <a:blip r:embed="rId2" cstate="print"/>
          <a:srcRect/>
          <a:stretch>
            <a:fillRect/>
          </a:stretch>
        </p:blipFill>
        <p:spPr bwMode="auto">
          <a:xfrm>
            <a:off x="0" y="1"/>
            <a:ext cx="9144000" cy="6465290"/>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395536" y="3429000"/>
            <a:ext cx="8145530" cy="923330"/>
          </a:xfrm>
          <a:prstGeom prst="rect">
            <a:avLst/>
          </a:prstGeom>
          <a:noFill/>
        </p:spPr>
        <p:txBody>
          <a:bodyPr wrap="square">
            <a:spAutoFit/>
          </a:bodyPr>
          <a:lstStyle/>
          <a:p>
            <a:pPr algn="ctr"/>
            <a:r>
              <a:rPr lang="pt-BR" sz="2400" b="1" dirty="0" smtClean="0"/>
              <a:t>Infraestruturas e equipamentos</a:t>
            </a:r>
          </a:p>
          <a:p>
            <a:endParaRPr lang="pt-BR" sz="1000" b="1" dirty="0" smtClean="0"/>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170" name="Picture 2" descr="Y:\ZEE-PDUI\PDUI-SOROCABA\6. Geomedia\6. Imagens\Macrozoneamento\8ª reuniao 24.10.2017\RMS Equipamentos Urbanos A1.jpg"/>
          <p:cNvPicPr>
            <a:picLocks noChangeAspect="1" noChangeArrowheads="1"/>
          </p:cNvPicPr>
          <p:nvPr/>
        </p:nvPicPr>
        <p:blipFill>
          <a:blip r:embed="rId2" cstate="print"/>
          <a:srcRect/>
          <a:stretch>
            <a:fillRect/>
          </a:stretch>
        </p:blipFill>
        <p:spPr bwMode="auto">
          <a:xfrm>
            <a:off x="0" y="1"/>
            <a:ext cx="9143999" cy="6458480"/>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219" name="Picture 3" descr="Y:\ZEE-PDUI\PDUI-SOROCABA\6. Geomedia\6. Imagens\Macrozoneamento\9ª reuniao 10.11.2017\RMS Gasoduto e linhas de transmissao.jpg"/>
          <p:cNvPicPr>
            <a:picLocks noChangeAspect="1" noChangeArrowheads="1"/>
          </p:cNvPicPr>
          <p:nvPr/>
        </p:nvPicPr>
        <p:blipFill>
          <a:blip r:embed="rId2" cstate="print"/>
          <a:srcRect/>
          <a:stretch>
            <a:fillRect/>
          </a:stretch>
        </p:blipFill>
        <p:spPr bwMode="auto">
          <a:xfrm>
            <a:off x="0" y="0"/>
            <a:ext cx="9144000" cy="6458481"/>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218" name="Picture 2" descr="Y:\ZEE-PDUI\PDUI-SOROCABA\6. Geomedia\6. Imagens\Macrozoneamento\9ª reuniao 10.11.2017\RMS Buffers ferrovia e rodovia e Requalificacao.jpg"/>
          <p:cNvPicPr>
            <a:picLocks noChangeAspect="1" noChangeArrowheads="1"/>
          </p:cNvPicPr>
          <p:nvPr/>
        </p:nvPicPr>
        <p:blipFill>
          <a:blip r:embed="rId2" cstate="print"/>
          <a:srcRect/>
          <a:stretch>
            <a:fillRect/>
          </a:stretch>
        </p:blipFill>
        <p:spPr bwMode="auto">
          <a:xfrm>
            <a:off x="1" y="0"/>
            <a:ext cx="9144000" cy="6458480"/>
          </a:xfrm>
          <a:prstGeom prst="rect">
            <a:avLst/>
          </a:prstGeom>
          <a:noFill/>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242" name="Picture 2" descr="Y:\ZEE-PDUI\PDUI-SOROCABA\6. Geomedia\6. Imagens\Macrozoneamento\10ª reunião 17.11.2017\Assentamento_Favela.jpg"/>
          <p:cNvPicPr>
            <a:picLocks noChangeAspect="1" noChangeArrowheads="1"/>
          </p:cNvPicPr>
          <p:nvPr/>
        </p:nvPicPr>
        <p:blipFill>
          <a:blip r:embed="rId2" cstate="print"/>
          <a:srcRect/>
          <a:stretch>
            <a:fillRect/>
          </a:stretch>
        </p:blipFill>
        <p:spPr bwMode="auto">
          <a:xfrm>
            <a:off x="0" y="-1"/>
            <a:ext cx="9144000" cy="6465291"/>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266" name="Picture 2" descr="Y:\ZEE-PDUI\PDUI-SOROCABA\6. Geomedia\6. Imagens\Macrozoneamento\10ª reunião 17.11.2017\Requalificação Urbana zoom.jpg"/>
          <p:cNvPicPr>
            <a:picLocks noChangeAspect="1" noChangeArrowheads="1"/>
          </p:cNvPicPr>
          <p:nvPr/>
        </p:nvPicPr>
        <p:blipFill>
          <a:blip r:embed="rId2" cstate="print"/>
          <a:srcRect/>
          <a:stretch>
            <a:fillRect/>
          </a:stretch>
        </p:blipFill>
        <p:spPr bwMode="auto">
          <a:xfrm>
            <a:off x="0" y="0"/>
            <a:ext cx="9144000" cy="6465290"/>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2290" name="Picture 2" descr="Y:\ZEE-PDUI\PDUI-SOROCABA\6. Geomedia\6. Imagens\Macrozoneamento\13ª reunião 19.01.2018\RMS_ Estudo Adensamento e Consolidada e uso do solo.jpg"/>
          <p:cNvPicPr>
            <a:picLocks noChangeAspect="1" noChangeArrowheads="1"/>
          </p:cNvPicPr>
          <p:nvPr/>
        </p:nvPicPr>
        <p:blipFill>
          <a:blip r:embed="rId2" cstate="print"/>
          <a:srcRect/>
          <a:stretch>
            <a:fillRect/>
          </a:stretch>
        </p:blipFill>
        <p:spPr bwMode="auto">
          <a:xfrm>
            <a:off x="0" y="1"/>
            <a:ext cx="9144000" cy="6458961"/>
          </a:xfrm>
          <a:prstGeom prst="rect">
            <a:avLst/>
          </a:prstGeom>
          <a:noFill/>
        </p:spPr>
      </p:pic>
      <p:sp>
        <p:nvSpPr>
          <p:cNvPr id="5" name="Retângulo 4"/>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
        <p:nvSpPr>
          <p:cNvPr id="5" name="Retângulo 4"/>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315" name="Picture 3" descr="Y:\ZEE-PDUI\PDUI-SOROCABA\6. Geomedia\6. Imagens\Macrozoneamento\14ª reunião 06.02.2018\RMS- Evolução Uso do solo urbano.jpg"/>
          <p:cNvPicPr>
            <a:picLocks noChangeAspect="1" noChangeArrowheads="1"/>
          </p:cNvPicPr>
          <p:nvPr/>
        </p:nvPicPr>
        <p:blipFill>
          <a:blip r:embed="rId2" cstate="print"/>
          <a:srcRect/>
          <a:stretch>
            <a:fillRect/>
          </a:stretch>
        </p:blipFill>
        <p:spPr bwMode="auto">
          <a:xfrm>
            <a:off x="0" y="1"/>
            <a:ext cx="9144000" cy="6458960"/>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
        <p:nvSpPr>
          <p:cNvPr id="5" name="Retângulo 4"/>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338" name="Picture 2" descr="Y:\ZEE-PDUI\PDUI-SOROCABA\6. Geomedia\6. Imagens\Macrozoneamento\14ª reunião 06.02.2018\RMS Evolução Uso do Solo e Urbana Expansão_recorte 2.jpg"/>
          <p:cNvPicPr>
            <a:picLocks noChangeAspect="1" noChangeArrowheads="1"/>
          </p:cNvPicPr>
          <p:nvPr/>
        </p:nvPicPr>
        <p:blipFill>
          <a:blip r:embed="rId2" cstate="print"/>
          <a:srcRect/>
          <a:stretch>
            <a:fillRect/>
          </a:stretch>
        </p:blipFill>
        <p:spPr bwMode="auto">
          <a:xfrm>
            <a:off x="0" y="1"/>
            <a:ext cx="9143999" cy="6458959"/>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6964524" cy="661720"/>
          </a:xfrm>
          <a:prstGeom prst="rect">
            <a:avLst/>
          </a:prstGeom>
          <a:noFill/>
        </p:spPr>
        <p:txBody>
          <a:bodyPr wrap="square" rtlCol="0">
            <a:spAutoFit/>
          </a:bodyPr>
          <a:lstStyle/>
          <a:p>
            <a:r>
              <a:rPr lang="pt-BR" sz="3700" spc="-150" dirty="0" smtClean="0">
                <a:solidFill>
                  <a:schemeClr val="bg1">
                    <a:lumMod val="50000"/>
                  </a:schemeClr>
                </a:solidFill>
              </a:rPr>
              <a:t>Reunião Estendida</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5109091"/>
          </a:xfrm>
          <a:prstGeom prst="rect">
            <a:avLst/>
          </a:prstGeom>
          <a:noFill/>
        </p:spPr>
        <p:txBody>
          <a:bodyPr wrap="square">
            <a:spAutoFit/>
          </a:bodyPr>
          <a:lstStyle/>
          <a:p>
            <a:r>
              <a:rPr lang="pt-BR" sz="2400" b="1" i="1" dirty="0" smtClean="0">
                <a:cs typeface="Arial" pitchFamily="34" charset="0"/>
              </a:rPr>
              <a:t>Roteiro para reunião</a:t>
            </a:r>
          </a:p>
          <a:p>
            <a:endParaRPr lang="pt-BR" sz="2000" dirty="0" smtClean="0"/>
          </a:p>
          <a:p>
            <a:r>
              <a:rPr lang="pt-BR" sz="2000" b="1" dirty="0" smtClean="0"/>
              <a:t>ETAPA 1</a:t>
            </a:r>
          </a:p>
          <a:p>
            <a:r>
              <a:rPr lang="pt-BR" sz="2000" dirty="0" smtClean="0"/>
              <a:t>	9h30: Histórico de Produção do GT</a:t>
            </a:r>
          </a:p>
          <a:p>
            <a:endParaRPr lang="pt-BR" sz="800" dirty="0" smtClean="0"/>
          </a:p>
          <a:p>
            <a:r>
              <a:rPr lang="pt-BR" sz="2000" dirty="0" smtClean="0"/>
              <a:t>	11h00: Premissas, Conceitos e Diretrizes Gerais</a:t>
            </a:r>
          </a:p>
          <a:p>
            <a:endParaRPr lang="pt-BR" sz="900" dirty="0" smtClean="0"/>
          </a:p>
          <a:p>
            <a:r>
              <a:rPr lang="pt-BR" sz="2000" dirty="0" smtClean="0"/>
              <a:t>	12h00-13h30: Almoço</a:t>
            </a:r>
          </a:p>
          <a:p>
            <a:r>
              <a:rPr lang="pt-BR" sz="2000" b="1" dirty="0" smtClean="0"/>
              <a:t>ETAPA 2</a:t>
            </a:r>
          </a:p>
          <a:p>
            <a:endParaRPr lang="pt-BR" sz="900" dirty="0" smtClean="0"/>
          </a:p>
          <a:p>
            <a:r>
              <a:rPr lang="pt-BR" sz="2000" dirty="0" smtClean="0"/>
              <a:t>	13h30: Propostas de Revisão da Estrutura</a:t>
            </a:r>
          </a:p>
          <a:p>
            <a:endParaRPr lang="pt-BR" sz="900" dirty="0" smtClean="0"/>
          </a:p>
          <a:p>
            <a:r>
              <a:rPr lang="pt-BR" sz="2000" dirty="0" smtClean="0"/>
              <a:t>	15h30: Debate</a:t>
            </a:r>
          </a:p>
          <a:p>
            <a:endParaRPr lang="pt-BR" sz="900" dirty="0" smtClean="0"/>
          </a:p>
          <a:p>
            <a:r>
              <a:rPr lang="pt-BR" sz="2000" dirty="0" smtClean="0"/>
              <a:t>	17h00: Encaminhamentos Finais</a:t>
            </a:r>
          </a:p>
          <a:p>
            <a:endParaRPr lang="pt-BR" sz="2000" u="sng" dirty="0" smtClean="0">
              <a:cs typeface="Arial" pitchFamily="34" charset="0"/>
            </a:endParaRPr>
          </a:p>
          <a:p>
            <a:endParaRPr lang="pt-BR" dirty="0" smtClean="0">
              <a:cs typeface="Arial" pitchFamily="34" charset="0"/>
            </a:endParaRPr>
          </a:p>
          <a:p>
            <a:endParaRPr lang="pt-BR" sz="2000" dirty="0" smtClean="0">
              <a:cs typeface="Arial" pitchFamily="34" charset="0"/>
            </a:endParaRPr>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
        <p:nvSpPr>
          <p:cNvPr id="5" name="Retângulo 4"/>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362" name="Picture 2" descr="Y:\ZEE-PDUI\PDUI-SOROCABA\6. Geomedia\6. Imagens\Macrozoneamento\14ª reunião 06.02.2018\RMS Infraestrutura viaria e equipamentos e zonas municipais.jpg"/>
          <p:cNvPicPr>
            <a:picLocks noChangeAspect="1" noChangeArrowheads="1"/>
          </p:cNvPicPr>
          <p:nvPr/>
        </p:nvPicPr>
        <p:blipFill>
          <a:blip r:embed="rId2" cstate="print"/>
          <a:srcRect/>
          <a:stretch>
            <a:fillRect/>
          </a:stretch>
        </p:blipFill>
        <p:spPr bwMode="auto">
          <a:xfrm>
            <a:off x="-93980" y="2"/>
            <a:ext cx="9237979" cy="6525342"/>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395536" y="3429000"/>
            <a:ext cx="8145530" cy="923330"/>
          </a:xfrm>
          <a:prstGeom prst="rect">
            <a:avLst/>
          </a:prstGeom>
          <a:noFill/>
        </p:spPr>
        <p:txBody>
          <a:bodyPr wrap="square">
            <a:spAutoFit/>
          </a:bodyPr>
          <a:lstStyle/>
          <a:p>
            <a:pPr algn="ctr"/>
            <a:r>
              <a:rPr lang="pt-BR" sz="2400" b="1" dirty="0" smtClean="0"/>
              <a:t>Zona Rural</a:t>
            </a:r>
          </a:p>
          <a:p>
            <a:endParaRPr lang="pt-BR" sz="1000" b="1" dirty="0" smtClean="0"/>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
        <p:nvSpPr>
          <p:cNvPr id="5" name="Retângulo 4"/>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386" name="Picture 2" descr="Y:\ZEE-PDUI\PDUI-SOROCABA\6. Geomedia\6. Imagens\Macrozoneamento\15ª reunião 26.02.2018\3.RMS Atividade Rural x uso do solo.jpg"/>
          <p:cNvPicPr>
            <a:picLocks noChangeAspect="1" noChangeArrowheads="1"/>
          </p:cNvPicPr>
          <p:nvPr/>
        </p:nvPicPr>
        <p:blipFill>
          <a:blip r:embed="rId2" cstate="print"/>
          <a:srcRect/>
          <a:stretch>
            <a:fillRect/>
          </a:stretch>
        </p:blipFill>
        <p:spPr bwMode="auto">
          <a:xfrm>
            <a:off x="1" y="1"/>
            <a:ext cx="9144000" cy="6458960"/>
          </a:xfrm>
          <a:prstGeom prst="rect">
            <a:avLst/>
          </a:prstGeom>
          <a:noFill/>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458918" y="2106978"/>
            <a:ext cx="8145530" cy="1908215"/>
          </a:xfrm>
          <a:prstGeom prst="rect">
            <a:avLst/>
          </a:prstGeom>
          <a:noFill/>
        </p:spPr>
        <p:txBody>
          <a:bodyPr wrap="square">
            <a:spAutoFit/>
          </a:bodyPr>
          <a:lstStyle/>
          <a:p>
            <a:endParaRPr lang="pt-BR" sz="2000" dirty="0" smtClean="0"/>
          </a:p>
          <a:p>
            <a:pPr algn="ctr"/>
            <a:r>
              <a:rPr lang="pt-BR" sz="2000" b="1" dirty="0" smtClean="0"/>
              <a:t>ETAPA 1</a:t>
            </a:r>
          </a:p>
          <a:p>
            <a:pPr algn="ctr"/>
            <a:r>
              <a:rPr lang="pt-BR" sz="2000" dirty="0" smtClean="0"/>
              <a:t>Premissas, Conceitos e Diretrizes Gerais</a:t>
            </a:r>
            <a:endParaRPr lang="pt-BR" sz="2000" u="sng" dirty="0" smtClean="0">
              <a:cs typeface="Arial" pitchFamily="34" charset="0"/>
            </a:endParaRPr>
          </a:p>
          <a:p>
            <a:endParaRPr lang="pt-BR" dirty="0" smtClean="0">
              <a:cs typeface="Arial" pitchFamily="34" charset="0"/>
            </a:endParaRPr>
          </a:p>
          <a:p>
            <a:endParaRPr lang="pt-BR" sz="2000" dirty="0" smtClean="0">
              <a:cs typeface="Arial" pitchFamily="34" charset="0"/>
            </a:endParaRPr>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84604" cy="661720"/>
          </a:xfrm>
          <a:prstGeom prst="rect">
            <a:avLst/>
          </a:prstGeom>
          <a:noFill/>
        </p:spPr>
        <p:txBody>
          <a:bodyPr wrap="square" rtlCol="0">
            <a:spAutoFit/>
          </a:bodyPr>
          <a:lstStyle/>
          <a:p>
            <a:r>
              <a:rPr lang="pt-BR" sz="3700" spc="-150" dirty="0" smtClean="0">
                <a:solidFill>
                  <a:schemeClr val="bg1">
                    <a:lumMod val="50000"/>
                  </a:schemeClr>
                </a:solidFill>
              </a:rPr>
              <a:t>Premissas, Conceitos e Diretrizes Gerais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2862322"/>
          </a:xfrm>
          <a:prstGeom prst="rect">
            <a:avLst/>
          </a:prstGeom>
          <a:noFill/>
        </p:spPr>
        <p:txBody>
          <a:bodyPr wrap="square">
            <a:spAutoFit/>
          </a:bodyPr>
          <a:lstStyle/>
          <a:p>
            <a:pPr algn="ctr"/>
            <a:r>
              <a:rPr lang="pt-BR" sz="1400" b="1" dirty="0" smtClean="0"/>
              <a:t>Premissas</a:t>
            </a:r>
          </a:p>
          <a:p>
            <a:endParaRPr lang="pt-BR" sz="1000" b="1" dirty="0" smtClean="0"/>
          </a:p>
          <a:p>
            <a:pPr marL="228600" indent="-228600">
              <a:buAutoNum type="alphaLcParenR"/>
            </a:pPr>
            <a:r>
              <a:rPr lang="pt-BR" sz="1400" dirty="0" smtClean="0"/>
              <a:t>O macrozoneamento metropolitano deve conter uma visão mais geral do território metropolitano, procurando estabelecer relações regionais do território. O detalhamento ou análises mais profundas dos usos devem ser desenvolvidos nos Planos Diretores Municipais</a:t>
            </a:r>
          </a:p>
          <a:p>
            <a:pPr marL="228600" indent="-228600">
              <a:buAutoNum type="alphaLcParenR"/>
            </a:pPr>
            <a:endParaRPr lang="pt-BR" sz="1400" dirty="0" smtClean="0"/>
          </a:p>
          <a:p>
            <a:pPr marL="228600" indent="-228600">
              <a:buAutoNum type="alphaLcParenR"/>
            </a:pPr>
            <a:r>
              <a:rPr lang="pt-BR" sz="1400" dirty="0" smtClean="0"/>
              <a:t>O PDUI deve ser visto como um plano dinâmico que estabeleça orientações para o desenvolvimento de ações</a:t>
            </a:r>
          </a:p>
          <a:p>
            <a:pPr marL="228600" indent="-228600">
              <a:buAutoNum type="alphaLcParenR"/>
            </a:pPr>
            <a:endParaRPr lang="pt-BR" sz="1400" dirty="0" smtClean="0"/>
          </a:p>
          <a:p>
            <a:pPr marL="228600" indent="-228600">
              <a:buAutoNum type="alphaLcParenR"/>
            </a:pPr>
            <a:r>
              <a:rPr lang="pt-BR" sz="1400" dirty="0" smtClean="0"/>
              <a:t>Mais do que mapas, o macrozoneamento deve produzir uma estrutura</a:t>
            </a:r>
          </a:p>
          <a:p>
            <a:pPr marL="228600" indent="-228600"/>
            <a:endParaRPr lang="pt-BR" sz="1400" dirty="0" smtClean="0"/>
          </a:p>
          <a:p>
            <a:pPr marL="228600" indent="-228600">
              <a:buAutoNum type="alphaLcParenR"/>
            </a:pPr>
            <a:endParaRPr lang="pt-BR" sz="1000" dirty="0" smtClean="0"/>
          </a:p>
          <a:p>
            <a:pPr marL="228600" indent="-228600">
              <a:buAutoNum type="alphaLcParenR"/>
            </a:pPr>
            <a:endParaRPr lang="pt-BR" sz="1000" dirty="0" smtClean="0"/>
          </a:p>
          <a:p>
            <a:pPr marL="228600" indent="-228600">
              <a:buAutoNum type="alphaLcParenR"/>
            </a:pPr>
            <a:endParaRPr lang="pt-BR" sz="1000" dirty="0" smtClean="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12596" cy="661720"/>
          </a:xfrm>
          <a:prstGeom prst="rect">
            <a:avLst/>
          </a:prstGeom>
          <a:noFill/>
        </p:spPr>
        <p:txBody>
          <a:bodyPr wrap="square" rtlCol="0">
            <a:spAutoFit/>
          </a:bodyPr>
          <a:lstStyle/>
          <a:p>
            <a:r>
              <a:rPr lang="pt-BR" sz="3700" spc="-150" dirty="0" smtClean="0">
                <a:solidFill>
                  <a:schemeClr val="bg1">
                    <a:lumMod val="50000"/>
                  </a:schemeClr>
                </a:solidFill>
              </a:rPr>
              <a:t>Premissas, Conceitos e Diretrizes Gerais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3370153"/>
          </a:xfrm>
          <a:prstGeom prst="rect">
            <a:avLst/>
          </a:prstGeom>
          <a:noFill/>
        </p:spPr>
        <p:txBody>
          <a:bodyPr wrap="square">
            <a:spAutoFit/>
          </a:bodyPr>
          <a:lstStyle/>
          <a:p>
            <a:pPr algn="ctr"/>
            <a:r>
              <a:rPr lang="pt-BR" sz="1000" b="1" dirty="0" smtClean="0"/>
              <a:t>Premissas</a:t>
            </a:r>
          </a:p>
          <a:p>
            <a:endParaRPr lang="pt-BR" sz="1000" b="1" dirty="0" smtClean="0"/>
          </a:p>
          <a:p>
            <a:endParaRPr lang="pt-BR" sz="1000" b="1" dirty="0" smtClean="0"/>
          </a:p>
          <a:p>
            <a:r>
              <a:rPr lang="pt-BR" sz="1000" b="1" dirty="0" smtClean="0"/>
              <a:t>Uma </a:t>
            </a:r>
            <a:r>
              <a:rPr lang="pt-BR" sz="1000" b="1" dirty="0" smtClean="0"/>
              <a:t>Metrópole </a:t>
            </a:r>
            <a:r>
              <a:rPr lang="pt-BR" sz="1000" b="1" dirty="0" err="1" smtClean="0"/>
              <a:t>Policêntrica</a:t>
            </a:r>
            <a:r>
              <a:rPr lang="pt-BR" sz="1000" b="1" dirty="0" smtClean="0"/>
              <a:t> </a:t>
            </a:r>
          </a:p>
          <a:p>
            <a:r>
              <a:rPr lang="pt-BR" sz="1100" dirty="0" smtClean="0"/>
              <a:t>Criação de um espaço metropolitano capaz de comportar uma rede de centros urbanos que promovam melhor distribuição dos empregos, serviços e equipamentos públicos, diminuindo as desigualdades regionais e as </a:t>
            </a:r>
            <a:r>
              <a:rPr lang="pt-BR" sz="1100" dirty="0" err="1" smtClean="0"/>
              <a:t>deseconomias</a:t>
            </a:r>
            <a:r>
              <a:rPr lang="pt-BR" sz="1100" dirty="0" smtClean="0"/>
              <a:t> de aglomeração, e que permita um deslocamento mais eficiente de pessoas e mercadorias.</a:t>
            </a:r>
          </a:p>
          <a:p>
            <a:endParaRPr lang="pt-BR" sz="1000" dirty="0" smtClean="0"/>
          </a:p>
          <a:p>
            <a:r>
              <a:rPr lang="pt-BR" sz="1000" b="1" dirty="0" smtClean="0"/>
              <a:t>Uma Metrópole Compacta </a:t>
            </a:r>
          </a:p>
          <a:p>
            <a:r>
              <a:rPr lang="pt-BR" sz="1100" dirty="0" smtClean="0"/>
              <a:t>Priorização da ocupação dos vazios urbanos, do adensamento construtivo e populacional e da otimização do uso do solo nos espaços urbanos servidos de boa infraestrutura, em detrimento da expansão fragmentada e incompleta da mancha urbana.</a:t>
            </a:r>
          </a:p>
          <a:p>
            <a:endParaRPr lang="pt-BR" sz="1000" dirty="0" smtClean="0"/>
          </a:p>
          <a:p>
            <a:r>
              <a:rPr lang="pt-BR" sz="1000" b="1" dirty="0" smtClean="0"/>
              <a:t>Uma Metrópole Sustentável e Inclusiva </a:t>
            </a:r>
          </a:p>
          <a:p>
            <a:r>
              <a:rPr lang="pt-BR" sz="1100" dirty="0" smtClean="0"/>
              <a:t>Diminuição dos impactos ambientais causados pelas atividades urbanas, melhoria na eficiência ambiental da região, por meio da promoção e incentivo à adoção de técnicas e práticas sustentáveis, melhoria da qualidade de vida, busca pela igualdade de oportunidades e proteção ao direito das minorias.</a:t>
            </a:r>
          </a:p>
          <a:p>
            <a:endParaRPr lang="pt-BR" sz="1000" dirty="0" smtClean="0"/>
          </a:p>
          <a:p>
            <a:r>
              <a:rPr lang="pt-BR" sz="1000" b="1" dirty="0" smtClean="0"/>
              <a:t>Uma Metrópole </a:t>
            </a:r>
            <a:r>
              <a:rPr lang="pt-BR" sz="1000" b="1" dirty="0" err="1" smtClean="0"/>
              <a:t>Resiliente</a:t>
            </a:r>
            <a:r>
              <a:rPr lang="pt-BR" sz="1000" b="1" dirty="0" smtClean="0"/>
              <a:t> </a:t>
            </a:r>
          </a:p>
          <a:p>
            <a:r>
              <a:rPr lang="pt-BR" sz="1000" dirty="0" smtClean="0"/>
              <a:t>Adaptação e evolução da metrópole, garantindo sua capacidade de absorver impactos imprevistos e resistir a colapsos. </a:t>
            </a:r>
            <a:endParaRPr lang="pt-BR" sz="1100" dirty="0" smtClean="0">
              <a:cs typeface="Arial" pitchFamily="34" charset="0"/>
            </a:endParaRPr>
          </a:p>
          <a:p>
            <a:endParaRPr lang="pt-BR" sz="11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84604" cy="661720"/>
          </a:xfrm>
          <a:prstGeom prst="rect">
            <a:avLst/>
          </a:prstGeom>
          <a:noFill/>
        </p:spPr>
        <p:txBody>
          <a:bodyPr wrap="square" rtlCol="0">
            <a:spAutoFit/>
          </a:bodyPr>
          <a:lstStyle/>
          <a:p>
            <a:r>
              <a:rPr lang="pt-BR" sz="3700" spc="-150" dirty="0" smtClean="0">
                <a:solidFill>
                  <a:schemeClr val="bg1">
                    <a:lumMod val="50000"/>
                  </a:schemeClr>
                </a:solidFill>
              </a:rPr>
              <a:t>Premissas, Conceitos e Diretrizes Gerais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2215991"/>
          </a:xfrm>
          <a:prstGeom prst="rect">
            <a:avLst/>
          </a:prstGeom>
          <a:noFill/>
        </p:spPr>
        <p:txBody>
          <a:bodyPr wrap="square">
            <a:spAutoFit/>
          </a:bodyPr>
          <a:lstStyle/>
          <a:p>
            <a:pPr algn="ctr"/>
            <a:r>
              <a:rPr lang="pt-BR" sz="1400" b="1" dirty="0" smtClean="0"/>
              <a:t>Conceitos</a:t>
            </a:r>
          </a:p>
          <a:p>
            <a:pPr algn="ctr"/>
            <a:endParaRPr lang="pt-BR" sz="1400" b="1" dirty="0" smtClean="0"/>
          </a:p>
          <a:p>
            <a:pPr marL="228600" indent="-228600">
              <a:buAutoNum type="alphaUcParenR"/>
            </a:pPr>
            <a:r>
              <a:rPr lang="pt-BR" sz="1000" b="1" dirty="0" smtClean="0"/>
              <a:t>Ordenamento Territorial</a:t>
            </a:r>
          </a:p>
          <a:p>
            <a:pPr marL="228600" indent="-228600"/>
            <a:endParaRPr lang="pt-BR" sz="1000" b="1" dirty="0" smtClean="0"/>
          </a:p>
          <a:p>
            <a:pPr marL="228600" indent="-228600"/>
            <a:r>
              <a:rPr lang="pt-BR" sz="1000" dirty="0" smtClean="0"/>
              <a:t>Conjunto de elementos que estrutura as diretrizes de ocupação da Região Metropolitana</a:t>
            </a:r>
          </a:p>
          <a:p>
            <a:endParaRPr lang="pt-BR" sz="1000" b="1" dirty="0" smtClean="0"/>
          </a:p>
          <a:p>
            <a:pPr marL="228600" indent="-228600"/>
            <a:r>
              <a:rPr lang="pt-BR" sz="1000" b="1" dirty="0" smtClean="0"/>
              <a:t>B)    Macrozonas Metropolitanas</a:t>
            </a:r>
          </a:p>
          <a:p>
            <a:pPr marL="228600" indent="-228600" algn="just"/>
            <a:endParaRPr lang="pt-BR" sz="1000" dirty="0" smtClean="0"/>
          </a:p>
          <a:p>
            <a:pPr algn="just"/>
            <a:r>
              <a:rPr lang="pt-BR" sz="1000" dirty="0" smtClean="0"/>
              <a:t>Grandes porções do território metropolitano, contínuas ou não, para as quais se pretendem funções semelhantes no tecido da metrópole e que, portanto, devem receber as mesmas diretrizes de ocupação.</a:t>
            </a:r>
          </a:p>
          <a:p>
            <a:pPr marL="228600" indent="-228600">
              <a:buAutoNum type="alphaLcParenR"/>
            </a:pPr>
            <a:endParaRPr lang="pt-BR" sz="1000" dirty="0" smtClean="0"/>
          </a:p>
          <a:p>
            <a:pPr marL="228600" indent="-228600"/>
            <a:endParaRPr lang="pt-BR" sz="1000" dirty="0" smtClean="0"/>
          </a:p>
          <a:p>
            <a:pPr marL="228600" indent="-228600">
              <a:buAutoNum type="alphaLcParenR"/>
            </a:pPr>
            <a:endParaRPr lang="pt-BR" sz="1000" dirty="0" smtClean="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84604" cy="661720"/>
          </a:xfrm>
          <a:prstGeom prst="rect">
            <a:avLst/>
          </a:prstGeom>
          <a:noFill/>
        </p:spPr>
        <p:txBody>
          <a:bodyPr wrap="square" rtlCol="0">
            <a:spAutoFit/>
          </a:bodyPr>
          <a:lstStyle/>
          <a:p>
            <a:r>
              <a:rPr lang="pt-BR" sz="3700" spc="-150" dirty="0" smtClean="0">
                <a:solidFill>
                  <a:schemeClr val="bg1">
                    <a:lumMod val="50000"/>
                  </a:schemeClr>
                </a:solidFill>
              </a:rPr>
              <a:t>Premissas, Conceitos e Diretrizes Gerais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3416320"/>
          </a:xfrm>
          <a:prstGeom prst="rect">
            <a:avLst/>
          </a:prstGeom>
          <a:noFill/>
        </p:spPr>
        <p:txBody>
          <a:bodyPr wrap="square">
            <a:spAutoFit/>
          </a:bodyPr>
          <a:lstStyle/>
          <a:p>
            <a:pPr algn="ctr"/>
            <a:r>
              <a:rPr lang="pt-BR" sz="1400" b="1" dirty="0" smtClean="0"/>
              <a:t>Diretrizes</a:t>
            </a:r>
          </a:p>
          <a:p>
            <a:endParaRPr lang="pt-BR" sz="1000" b="1" dirty="0" smtClean="0"/>
          </a:p>
          <a:p>
            <a:pPr>
              <a:buAutoNum type="alphaLcParenR"/>
              <a:tabLst>
                <a:tab pos="0" algn="l"/>
              </a:tabLst>
            </a:pPr>
            <a:r>
              <a:rPr lang="pt-BR" sz="1200" dirty="0" smtClean="0"/>
              <a:t> Incentivar o uso misto do solo, promovendo a coexistência de áreas residenciais, de comércio e serviços e equipamentos públicos, em especial nas proximidades dos principais eixos de circulação e de acesso ao transporte público.</a:t>
            </a:r>
          </a:p>
          <a:p>
            <a:pPr marL="228600" indent="-228600">
              <a:buAutoNum type="alphaLcParenR"/>
            </a:pPr>
            <a:endParaRPr lang="pt-BR" sz="1200" dirty="0" smtClean="0"/>
          </a:p>
          <a:p>
            <a:r>
              <a:rPr lang="pt-BR" sz="1200" dirty="0" smtClean="0"/>
              <a:t>b) Incentivar o adensamento populacional e construtivo nas áreas dotadas de boa infraestrutura. </a:t>
            </a:r>
          </a:p>
          <a:p>
            <a:endParaRPr lang="pt-BR" sz="1200" dirty="0" smtClean="0"/>
          </a:p>
          <a:p>
            <a:r>
              <a:rPr lang="pt-BR" sz="1200" dirty="0" smtClean="0"/>
              <a:t>c) Utilizar os instrumentos previstos no Estatuto das Cidades para evitar a subutilização dos imóveis urbanos, em especial das áreas já dotadas de boa infraestrutura. </a:t>
            </a:r>
          </a:p>
          <a:p>
            <a:endParaRPr lang="pt-BR" sz="1200" dirty="0" smtClean="0"/>
          </a:p>
          <a:p>
            <a:r>
              <a:rPr lang="pt-BR" sz="1200" dirty="0" smtClean="0"/>
              <a:t>d) Promover a oferta de Habitação de Interesse Social nas áreas já inseridas no tecido urbano e dotadas de infraestrutura.</a:t>
            </a:r>
          </a:p>
          <a:p>
            <a:r>
              <a:rPr lang="pt-BR" sz="1200" dirty="0" smtClean="0"/>
              <a:t> </a:t>
            </a:r>
          </a:p>
          <a:p>
            <a:r>
              <a:rPr lang="pt-BR" sz="1200" dirty="0" smtClean="0"/>
              <a:t>e) Promover a existência de áreas verdes e espaços livres, assim como a adoção de calçadas largas e o incentivo às áreas de fruição pública nos empreendimentos, como forma de qualificar a vida urbana. </a:t>
            </a:r>
          </a:p>
          <a:p>
            <a:endParaRPr lang="pt-BR" sz="1200" dirty="0" smtClean="0"/>
          </a:p>
          <a:p>
            <a:r>
              <a:rPr lang="pt-BR" sz="1200" dirty="0" smtClean="0"/>
              <a:t>f) Qualificar e requalificar espaços urbanos e, quando recomendável e/ou prioritário, a regularização fundiária de assentamentos precários, dotando-os de serviços, equipamentos e infraestrutura urbana, e garantindo a recuperação da qualidade urbana e ambiental. </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84604" cy="661720"/>
          </a:xfrm>
          <a:prstGeom prst="rect">
            <a:avLst/>
          </a:prstGeom>
          <a:noFill/>
        </p:spPr>
        <p:txBody>
          <a:bodyPr wrap="square" rtlCol="0">
            <a:spAutoFit/>
          </a:bodyPr>
          <a:lstStyle/>
          <a:p>
            <a:r>
              <a:rPr lang="pt-BR" sz="3700" spc="-150" dirty="0" smtClean="0">
                <a:solidFill>
                  <a:schemeClr val="bg1">
                    <a:lumMod val="50000"/>
                  </a:schemeClr>
                </a:solidFill>
              </a:rPr>
              <a:t>Premissas, Conceitos e Diretrizes Gerais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3908762"/>
          </a:xfrm>
          <a:prstGeom prst="rect">
            <a:avLst/>
          </a:prstGeom>
          <a:noFill/>
        </p:spPr>
        <p:txBody>
          <a:bodyPr wrap="square">
            <a:spAutoFit/>
          </a:bodyPr>
          <a:lstStyle/>
          <a:p>
            <a:pPr algn="ctr"/>
            <a:r>
              <a:rPr lang="pt-BR" sz="1400" b="1" dirty="0" smtClean="0"/>
              <a:t>Diretrizes</a:t>
            </a:r>
          </a:p>
          <a:p>
            <a:endParaRPr lang="pt-BR" sz="1000" b="1" dirty="0" smtClean="0"/>
          </a:p>
          <a:p>
            <a:r>
              <a:rPr lang="pt-BR" sz="1200" dirty="0" smtClean="0"/>
              <a:t>g) Fomentar as atividades de mineração de interesse sócio-econômico-financeiro para o Estado, em particular de cooperativas, pequenos e médios mineradores, assegurando o suprimento de recursos minerais necessários ao atendimento da agricultura, da indústria de transformação e da construção civil do Estado, de maneira estável e harmônica com as demais formas e ocupação do solo, e atendimento à legislação ambiental (art. 214 inciso IV da Constituição Estadual). </a:t>
            </a:r>
          </a:p>
          <a:p>
            <a:endParaRPr lang="pt-BR" sz="1200" dirty="0" smtClean="0"/>
          </a:p>
          <a:p>
            <a:r>
              <a:rPr lang="pt-BR" sz="1200" dirty="0" smtClean="0"/>
              <a:t>h) O zoneamento municipal deverá considerar a existência de estruturas de grande porte que possam causar impactos de vizinhança, ou que as atividades do entorno possam constituir obstáculo para sua operação. Como exemplo, podemos citar as minas em operação, ou reservas minerais reconhecidas, aterros sanitários, incineradores e demais usinas de tratamento de resíduos sólidos, estações de tratamento de efluentes, aeroportos, ferrovias, portos secos, entre outros. </a:t>
            </a:r>
          </a:p>
          <a:p>
            <a:endParaRPr lang="pt-BR" sz="1200" dirty="0" smtClean="0"/>
          </a:p>
          <a:p>
            <a:pPr>
              <a:buAutoNum type="romanLcParenR"/>
            </a:pPr>
            <a:r>
              <a:rPr lang="pt-BR" sz="1200" dirty="0" smtClean="0"/>
              <a:t> Mediar conflitos, por meio da instância metropolitana, nas áreas de entorno dos limites administrativos dos municípios, onde a titularidade dos serviços públicos pode se tornar difusa. </a:t>
            </a:r>
          </a:p>
          <a:p>
            <a:pPr marL="285750" indent="-285750">
              <a:buAutoNum type="romanLcParenR"/>
            </a:pPr>
            <a:endParaRPr lang="pt-BR" sz="1200" dirty="0" smtClean="0"/>
          </a:p>
          <a:p>
            <a:r>
              <a:rPr lang="pt-BR" sz="1200" dirty="0" smtClean="0"/>
              <a:t>j) Incentivar a obtenção de dados e informações do território metropolitano que possam subsidiar estudos e o melhor entendimento da região. </a:t>
            </a:r>
          </a:p>
          <a:p>
            <a:endParaRPr lang="pt-BR" sz="1200" b="1" dirty="0" smtClean="0">
              <a:cs typeface="Arial" pitchFamily="34" charset="0"/>
            </a:endParaRPr>
          </a:p>
          <a:p>
            <a:r>
              <a:rPr lang="pt-BR" sz="1200" b="1" dirty="0" smtClean="0">
                <a:cs typeface="Arial" pitchFamily="34" charset="0"/>
              </a:rPr>
              <a:t>	</a:t>
            </a:r>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458918" y="2106978"/>
            <a:ext cx="8145530" cy="2215991"/>
          </a:xfrm>
          <a:prstGeom prst="rect">
            <a:avLst/>
          </a:prstGeom>
          <a:noFill/>
        </p:spPr>
        <p:txBody>
          <a:bodyPr wrap="square">
            <a:spAutoFit/>
          </a:bodyPr>
          <a:lstStyle/>
          <a:p>
            <a:endParaRPr lang="pt-BR" sz="2000" dirty="0" smtClean="0"/>
          </a:p>
          <a:p>
            <a:pPr algn="ctr"/>
            <a:r>
              <a:rPr lang="pt-BR" sz="2000" b="1" dirty="0" smtClean="0"/>
              <a:t>ETAPA 2</a:t>
            </a:r>
          </a:p>
          <a:p>
            <a:pPr algn="ctr"/>
            <a:r>
              <a:rPr lang="pt-BR" sz="2000" dirty="0" smtClean="0"/>
              <a:t>Propostas de Revisão da Estrutura</a:t>
            </a:r>
            <a:endParaRPr lang="pt-BR" sz="800" dirty="0" smtClean="0"/>
          </a:p>
          <a:p>
            <a:endParaRPr lang="pt-BR" sz="2000" u="sng" dirty="0" smtClean="0">
              <a:cs typeface="Arial" pitchFamily="34" charset="0"/>
            </a:endParaRPr>
          </a:p>
          <a:p>
            <a:endParaRPr lang="pt-BR" dirty="0" smtClean="0">
              <a:cs typeface="Arial" pitchFamily="34" charset="0"/>
            </a:endParaRPr>
          </a:p>
          <a:p>
            <a:endParaRPr lang="pt-BR" sz="2000" dirty="0" smtClean="0">
              <a:cs typeface="Arial" pitchFamily="34" charset="0"/>
            </a:endParaRPr>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467544" y="2636912"/>
            <a:ext cx="8145530" cy="2339102"/>
          </a:xfrm>
          <a:prstGeom prst="rect">
            <a:avLst/>
          </a:prstGeom>
          <a:noFill/>
        </p:spPr>
        <p:txBody>
          <a:bodyPr wrap="square">
            <a:spAutoFit/>
          </a:bodyPr>
          <a:lstStyle/>
          <a:p>
            <a:endParaRPr lang="pt-BR" sz="2000" dirty="0" smtClean="0"/>
          </a:p>
          <a:p>
            <a:pPr algn="ctr"/>
            <a:r>
              <a:rPr lang="pt-BR" sz="2000" b="1" dirty="0" smtClean="0"/>
              <a:t>ETAPA 1</a:t>
            </a:r>
          </a:p>
          <a:p>
            <a:pPr algn="ctr"/>
            <a:r>
              <a:rPr lang="pt-BR" sz="2000" dirty="0" smtClean="0"/>
              <a:t>Histórico de Produção do GT</a:t>
            </a:r>
          </a:p>
          <a:p>
            <a:pPr algn="ctr"/>
            <a:endParaRPr lang="pt-BR" sz="800" dirty="0" smtClean="0"/>
          </a:p>
          <a:p>
            <a:endParaRPr lang="pt-BR" sz="2000" u="sng" dirty="0" smtClean="0">
              <a:cs typeface="Arial" pitchFamily="34" charset="0"/>
            </a:endParaRPr>
          </a:p>
          <a:p>
            <a:endParaRPr lang="pt-BR" dirty="0" smtClean="0">
              <a:cs typeface="Arial" pitchFamily="34" charset="0"/>
            </a:endParaRPr>
          </a:p>
          <a:p>
            <a:endParaRPr lang="pt-BR" sz="2000" dirty="0" smtClean="0">
              <a:cs typeface="Arial" pitchFamily="34" charset="0"/>
            </a:endParaRPr>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6964524" cy="661720"/>
          </a:xfrm>
          <a:prstGeom prst="rect">
            <a:avLst/>
          </a:prstGeom>
          <a:noFill/>
        </p:spPr>
        <p:txBody>
          <a:bodyPr wrap="square" rtlCol="0">
            <a:spAutoFit/>
          </a:bodyPr>
          <a:lstStyle/>
          <a:p>
            <a:r>
              <a:rPr lang="pt-BR" sz="3700" spc="-150" dirty="0" smtClean="0">
                <a:solidFill>
                  <a:schemeClr val="bg1">
                    <a:lumMod val="50000"/>
                  </a:schemeClr>
                </a:solidFill>
              </a:rPr>
              <a:t>Estrutura Inicial</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984885"/>
          </a:xfrm>
          <a:prstGeom prst="rect">
            <a:avLst/>
          </a:prstGeom>
          <a:noFill/>
        </p:spPr>
        <p:txBody>
          <a:bodyPr wrap="square">
            <a:spAutoFit/>
          </a:bodyPr>
          <a:lstStyle/>
          <a:p>
            <a:endParaRPr lang="pt-BR" dirty="0" smtClean="0">
              <a:cs typeface="Arial" pitchFamily="34" charset="0"/>
            </a:endParaRPr>
          </a:p>
          <a:p>
            <a:endParaRPr lang="pt-BR" sz="2000" dirty="0" smtClean="0">
              <a:cs typeface="Arial" pitchFamily="34" charset="0"/>
            </a:endParaRPr>
          </a:p>
          <a:p>
            <a:endParaRPr lang="pt-BR" sz="2000" dirty="0" smtClean="0">
              <a:cs typeface="Arial" pitchFamily="34" charset="0"/>
            </a:endParaRPr>
          </a:p>
        </p:txBody>
      </p:sp>
      <p:pic>
        <p:nvPicPr>
          <p:cNvPr id="14" name="Picture 2" descr="Y:\ZEE-PDUI\PDUI-SOROCABA\7. Grupos de Trabalho\6. Macrozoneamento\Relatórios\Ordenamento Territorial Metropolitano.jpeg"/>
          <p:cNvPicPr>
            <a:picLocks noChangeAspect="1" noChangeArrowheads="1"/>
          </p:cNvPicPr>
          <p:nvPr/>
        </p:nvPicPr>
        <p:blipFill>
          <a:blip r:embed="rId4" cstate="print"/>
          <a:srcRect l="5676" t="2686" r="10133" b="4634"/>
          <a:stretch>
            <a:fillRect/>
          </a:stretch>
        </p:blipFill>
        <p:spPr bwMode="auto">
          <a:xfrm>
            <a:off x="1907704" y="1628800"/>
            <a:ext cx="5256584" cy="4075329"/>
          </a:xfrm>
          <a:prstGeom prst="rect">
            <a:avLst/>
          </a:prstGeom>
          <a:noFill/>
        </p:spPr>
      </p:pic>
      <p:sp>
        <p:nvSpPr>
          <p:cNvPr id="16" name="CaixaDeTexto 15"/>
          <p:cNvSpPr txBox="1"/>
          <p:nvPr/>
        </p:nvSpPr>
        <p:spPr>
          <a:xfrm>
            <a:off x="1979712" y="5805264"/>
            <a:ext cx="2448272" cy="230832"/>
          </a:xfrm>
          <a:prstGeom prst="rect">
            <a:avLst/>
          </a:prstGeom>
          <a:solidFill>
            <a:srgbClr val="FFC000"/>
          </a:solidFill>
        </p:spPr>
        <p:txBody>
          <a:bodyPr wrap="square" rtlCol="0">
            <a:spAutoFit/>
          </a:bodyPr>
          <a:lstStyle/>
          <a:p>
            <a:pPr algn="ctr"/>
            <a:r>
              <a:rPr lang="pt-BR" sz="900" dirty="0" smtClean="0">
                <a:solidFill>
                  <a:schemeClr val="tx1">
                    <a:lumMod val="85000"/>
                    <a:lumOff val="15000"/>
                  </a:schemeClr>
                </a:solidFill>
              </a:rPr>
              <a:t>Área Rural</a:t>
            </a:r>
            <a:endParaRPr lang="pt-BR" sz="900" dirty="0">
              <a:solidFill>
                <a:schemeClr val="tx1">
                  <a:lumMod val="85000"/>
                  <a:lumOff val="15000"/>
                </a:schemeClr>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6964524" cy="661720"/>
          </a:xfrm>
          <a:prstGeom prst="rect">
            <a:avLst/>
          </a:prstGeom>
          <a:noFill/>
        </p:spPr>
        <p:txBody>
          <a:bodyPr wrap="square" rtlCol="0">
            <a:spAutoFit/>
          </a:bodyPr>
          <a:lstStyle/>
          <a:p>
            <a:r>
              <a:rPr lang="pt-BR" sz="3700" spc="-150" dirty="0" smtClean="0">
                <a:solidFill>
                  <a:schemeClr val="bg1">
                    <a:lumMod val="50000"/>
                  </a:schemeClr>
                </a:solidFill>
              </a:rPr>
              <a:t>Estrutura Inicial</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984885"/>
          </a:xfrm>
          <a:prstGeom prst="rect">
            <a:avLst/>
          </a:prstGeom>
          <a:noFill/>
        </p:spPr>
        <p:txBody>
          <a:bodyPr wrap="square">
            <a:spAutoFit/>
          </a:bodyPr>
          <a:lstStyle/>
          <a:p>
            <a:endParaRPr lang="pt-BR" dirty="0" smtClean="0">
              <a:cs typeface="Arial" pitchFamily="34" charset="0"/>
            </a:endParaRPr>
          </a:p>
          <a:p>
            <a:endParaRPr lang="pt-BR" sz="2000" dirty="0" smtClean="0">
              <a:cs typeface="Arial" pitchFamily="34" charset="0"/>
            </a:endParaRPr>
          </a:p>
          <a:p>
            <a:endParaRPr lang="pt-BR" sz="2000" dirty="0" smtClean="0">
              <a:cs typeface="Arial" pitchFamily="34" charset="0"/>
            </a:endParaRPr>
          </a:p>
        </p:txBody>
      </p:sp>
      <p:sp>
        <p:nvSpPr>
          <p:cNvPr id="17" name="CaixaDeTexto 16"/>
          <p:cNvSpPr txBox="1"/>
          <p:nvPr/>
        </p:nvSpPr>
        <p:spPr>
          <a:xfrm>
            <a:off x="1043608" y="1988840"/>
            <a:ext cx="5976664" cy="1754326"/>
          </a:xfrm>
          <a:prstGeom prst="rect">
            <a:avLst/>
          </a:prstGeom>
          <a:noFill/>
        </p:spPr>
        <p:txBody>
          <a:bodyPr wrap="square" rtlCol="0">
            <a:spAutoFit/>
          </a:bodyPr>
          <a:lstStyle/>
          <a:p>
            <a:r>
              <a:rPr lang="pt-BR" b="1" dirty="0" smtClean="0"/>
              <a:t>Nova proposta</a:t>
            </a:r>
          </a:p>
          <a:p>
            <a:endParaRPr lang="pt-BR" b="1" dirty="0" smtClean="0"/>
          </a:p>
          <a:p>
            <a:pPr>
              <a:buFontTx/>
              <a:buChar char="-"/>
            </a:pPr>
            <a:r>
              <a:rPr lang="pt-BR" dirty="0" smtClean="0"/>
              <a:t> Absorver as problemáticas trazidas pelas experiências de reuniões anteriores</a:t>
            </a:r>
          </a:p>
          <a:p>
            <a:pPr>
              <a:buFontTx/>
              <a:buChar char="-"/>
            </a:pPr>
            <a:r>
              <a:rPr lang="pt-BR" dirty="0" smtClean="0"/>
              <a:t> Colaborativo </a:t>
            </a:r>
          </a:p>
          <a:p>
            <a:r>
              <a:rPr lang="pt-BR" dirty="0" smtClean="0"/>
              <a:t>- Tentativa de detalhamento do processo como um todo</a:t>
            </a:r>
            <a:endParaRPr lang="pt-BR"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Revisão da estrutura</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195736" y="1988840"/>
            <a:ext cx="2952328" cy="432048"/>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Proteção</a:t>
            </a:r>
            <a:endParaRPr lang="pt-BR" dirty="0"/>
          </a:p>
        </p:txBody>
      </p:sp>
      <p:sp>
        <p:nvSpPr>
          <p:cNvPr id="33" name="Retângulo 32"/>
          <p:cNvSpPr/>
          <p:nvPr/>
        </p:nvSpPr>
        <p:spPr>
          <a:xfrm>
            <a:off x="2195736" y="2564904"/>
            <a:ext cx="2952328" cy="432048"/>
          </a:xfrm>
          <a:prstGeom prst="rect">
            <a:avLst/>
          </a:prstGeom>
          <a:solidFill>
            <a:srgbClr val="A3D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Uso Sustentável</a:t>
            </a:r>
            <a:endParaRPr lang="pt-BR" dirty="0"/>
          </a:p>
        </p:txBody>
      </p:sp>
      <p:sp>
        <p:nvSpPr>
          <p:cNvPr id="35" name="CaixaDeTexto 34"/>
          <p:cNvSpPr txBox="1"/>
          <p:nvPr/>
        </p:nvSpPr>
        <p:spPr>
          <a:xfrm>
            <a:off x="5436096" y="2276872"/>
            <a:ext cx="1944216" cy="400110"/>
          </a:xfrm>
          <a:prstGeom prst="rect">
            <a:avLst/>
          </a:prstGeom>
          <a:noFill/>
        </p:spPr>
        <p:txBody>
          <a:bodyPr wrap="square" rtlCol="0">
            <a:spAutoFit/>
          </a:bodyPr>
          <a:lstStyle/>
          <a:p>
            <a:r>
              <a:rPr lang="pt-BR" sz="1000" dirty="0" smtClean="0"/>
              <a:t>Proteção Ambiental com deferentes níveis de restrição</a:t>
            </a:r>
            <a:endParaRPr lang="pt-BR" sz="1000" dirty="0"/>
          </a:p>
        </p:txBody>
      </p:sp>
      <p:sp>
        <p:nvSpPr>
          <p:cNvPr id="29" name="Retângulo 28"/>
          <p:cNvSpPr/>
          <p:nvPr/>
        </p:nvSpPr>
        <p:spPr>
          <a:xfrm>
            <a:off x="2195736" y="3645024"/>
            <a:ext cx="2952328" cy="432048"/>
          </a:xfrm>
          <a:prstGeom prst="rect">
            <a:avLst/>
          </a:prstGeom>
          <a:solidFill>
            <a:srgbClr val="F4D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Recuperação Ambiental</a:t>
            </a:r>
            <a:endParaRPr lang="pt-BR" dirty="0"/>
          </a:p>
        </p:txBody>
      </p:sp>
      <p:sp>
        <p:nvSpPr>
          <p:cNvPr id="31" name="Retângulo 30"/>
          <p:cNvSpPr/>
          <p:nvPr/>
        </p:nvSpPr>
        <p:spPr>
          <a:xfrm>
            <a:off x="2195736" y="4797152"/>
            <a:ext cx="2952328" cy="432048"/>
          </a:xfrm>
          <a:prstGeom prst="rect">
            <a:avLst/>
          </a:prstGeom>
          <a:solidFill>
            <a:srgbClr val="F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Consolidação e Adensamento</a:t>
            </a:r>
            <a:endParaRPr lang="pt-BR" dirty="0"/>
          </a:p>
        </p:txBody>
      </p:sp>
      <p:sp>
        <p:nvSpPr>
          <p:cNvPr id="40" name="Retângulo 39"/>
          <p:cNvSpPr/>
          <p:nvPr/>
        </p:nvSpPr>
        <p:spPr>
          <a:xfrm>
            <a:off x="2195736" y="5373216"/>
            <a:ext cx="2952328" cy="432048"/>
          </a:xfrm>
          <a:prstGeom prst="rect">
            <a:avLst/>
          </a:prstGeom>
          <a:solidFill>
            <a:srgbClr val="B39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Desenvolvimento e Expansão</a:t>
            </a:r>
            <a:endParaRPr lang="pt-BR" dirty="0"/>
          </a:p>
        </p:txBody>
      </p:sp>
      <p:sp>
        <p:nvSpPr>
          <p:cNvPr id="41" name="Retângulo 40"/>
          <p:cNvSpPr/>
          <p:nvPr/>
        </p:nvSpPr>
        <p:spPr>
          <a:xfrm>
            <a:off x="2195736" y="4149080"/>
            <a:ext cx="2952328" cy="432048"/>
          </a:xfrm>
          <a:prstGeom prst="rect">
            <a:avLst/>
          </a:prstGeom>
          <a:solidFill>
            <a:srgbClr val="D26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Requalificação</a:t>
            </a:r>
            <a:endParaRPr lang="pt-BR" dirty="0"/>
          </a:p>
        </p:txBody>
      </p:sp>
      <p:sp>
        <p:nvSpPr>
          <p:cNvPr id="44" name="Retângulo 43"/>
          <p:cNvSpPr/>
          <p:nvPr/>
        </p:nvSpPr>
        <p:spPr>
          <a:xfrm>
            <a:off x="2195736" y="3140968"/>
            <a:ext cx="2952328" cy="4320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Área Rural</a:t>
            </a:r>
            <a:endParaRPr lang="pt-BR" dirty="0"/>
          </a:p>
        </p:txBody>
      </p:sp>
      <p:cxnSp>
        <p:nvCxnSpPr>
          <p:cNvPr id="46" name="Conector angulado 45"/>
          <p:cNvCxnSpPr>
            <a:stCxn id="19" idx="3"/>
            <a:endCxn id="33" idx="3"/>
          </p:cNvCxnSpPr>
          <p:nvPr/>
        </p:nvCxnSpPr>
        <p:spPr>
          <a:xfrm>
            <a:off x="5148064" y="2204864"/>
            <a:ext cx="12700" cy="576064"/>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50" name="Conector angulado 49"/>
          <p:cNvCxnSpPr>
            <a:stCxn id="19" idx="1"/>
            <a:endCxn id="29" idx="1"/>
          </p:cNvCxnSpPr>
          <p:nvPr/>
        </p:nvCxnSpPr>
        <p:spPr>
          <a:xfrm rot="10800000" flipV="1">
            <a:off x="2195736" y="2204864"/>
            <a:ext cx="12700" cy="1656184"/>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5436096" y="3861048"/>
            <a:ext cx="2376264" cy="400110"/>
          </a:xfrm>
          <a:prstGeom prst="rect">
            <a:avLst/>
          </a:prstGeom>
          <a:noFill/>
        </p:spPr>
        <p:txBody>
          <a:bodyPr wrap="square" rtlCol="0">
            <a:spAutoFit/>
          </a:bodyPr>
          <a:lstStyle/>
          <a:p>
            <a:r>
              <a:rPr lang="pt-BR" sz="1000" dirty="0" smtClean="0"/>
              <a:t>Questão com dinamismo significativo, passivos ainda não acentuados </a:t>
            </a:r>
            <a:endParaRPr lang="pt-BR" sz="1000" dirty="0"/>
          </a:p>
        </p:txBody>
      </p:sp>
      <p:cxnSp>
        <p:nvCxnSpPr>
          <p:cNvPr id="22" name="Conector angulado 21"/>
          <p:cNvCxnSpPr/>
          <p:nvPr/>
        </p:nvCxnSpPr>
        <p:spPr>
          <a:xfrm>
            <a:off x="5148064" y="5013176"/>
            <a:ext cx="12700" cy="576064"/>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5436096" y="5013176"/>
            <a:ext cx="2376264" cy="553998"/>
          </a:xfrm>
          <a:prstGeom prst="rect">
            <a:avLst/>
          </a:prstGeom>
          <a:noFill/>
        </p:spPr>
        <p:txBody>
          <a:bodyPr wrap="square" rtlCol="0">
            <a:spAutoFit/>
          </a:bodyPr>
          <a:lstStyle/>
          <a:p>
            <a:r>
              <a:rPr lang="pt-BR" sz="1000" dirty="0" smtClean="0"/>
              <a:t>Diretrizes algumas vezes distintas, necessita de algo mais geral para a escala de trabalho</a:t>
            </a:r>
            <a:endParaRPr lang="pt-BR" sz="1000" dirty="0"/>
          </a:p>
        </p:txBody>
      </p:sp>
      <p:sp>
        <p:nvSpPr>
          <p:cNvPr id="24" name="CaixaDeTexto 23"/>
          <p:cNvSpPr txBox="1"/>
          <p:nvPr/>
        </p:nvSpPr>
        <p:spPr>
          <a:xfrm>
            <a:off x="5436096" y="3140968"/>
            <a:ext cx="2304256" cy="400110"/>
          </a:xfrm>
          <a:prstGeom prst="rect">
            <a:avLst/>
          </a:prstGeom>
          <a:noFill/>
        </p:spPr>
        <p:txBody>
          <a:bodyPr wrap="square" rtlCol="0">
            <a:spAutoFit/>
          </a:bodyPr>
          <a:lstStyle/>
          <a:p>
            <a:r>
              <a:rPr lang="pt-BR" sz="1000" dirty="0" err="1" smtClean="0"/>
              <a:t>Perirurbana</a:t>
            </a:r>
            <a:r>
              <a:rPr lang="pt-BR" sz="1000" dirty="0" smtClean="0"/>
              <a:t> com usos nem sempre compatíveis com proteção ambiental</a:t>
            </a:r>
            <a:endParaRPr lang="pt-BR" sz="1000" dirty="0"/>
          </a:p>
        </p:txBody>
      </p:sp>
      <p:cxnSp>
        <p:nvCxnSpPr>
          <p:cNvPr id="26" name="Conector reto 25"/>
          <p:cNvCxnSpPr>
            <a:stCxn id="44" idx="3"/>
          </p:cNvCxnSpPr>
          <p:nvPr/>
        </p:nvCxnSpPr>
        <p:spPr>
          <a:xfrm>
            <a:off x="5148064" y="335699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angulado 38"/>
          <p:cNvCxnSpPr>
            <a:stCxn id="29" idx="3"/>
            <a:endCxn id="41" idx="3"/>
          </p:cNvCxnSpPr>
          <p:nvPr/>
        </p:nvCxnSpPr>
        <p:spPr>
          <a:xfrm>
            <a:off x="5148064" y="3861048"/>
            <a:ext cx="12700" cy="504056"/>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45" name="Forma 44"/>
          <p:cNvCxnSpPr>
            <a:endCxn id="44" idx="1"/>
          </p:cNvCxnSpPr>
          <p:nvPr/>
        </p:nvCxnSpPr>
        <p:spPr>
          <a:xfrm rot="5400000">
            <a:off x="1907704" y="3068960"/>
            <a:ext cx="576064" cy="12700"/>
          </a:xfrm>
          <a:prstGeom prst="bentConnector4">
            <a:avLst>
              <a:gd name="adj1" fmla="val 451"/>
              <a:gd name="adj2" fmla="val 1738804"/>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Effect transition="in" filter="fade">
                                      <p:cBhvr>
                                        <p:cTn id="57" dur="500"/>
                                        <p:tgtEl>
                                          <p:spTgt spid="22"/>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1"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tângulo 76"/>
          <p:cNvSpPr/>
          <p:nvPr/>
        </p:nvSpPr>
        <p:spPr>
          <a:xfrm>
            <a:off x="323528" y="2708920"/>
            <a:ext cx="8496944" cy="33123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tângulo 63"/>
          <p:cNvSpPr/>
          <p:nvPr/>
        </p:nvSpPr>
        <p:spPr>
          <a:xfrm>
            <a:off x="323528" y="1916832"/>
            <a:ext cx="8496944"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Revisão da estrutura</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467544" y="2348880"/>
            <a:ext cx="2592288" cy="288032"/>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Macrozonas</a:t>
            </a:r>
            <a:endParaRPr lang="pt-BR" dirty="0"/>
          </a:p>
        </p:txBody>
      </p:sp>
      <p:sp>
        <p:nvSpPr>
          <p:cNvPr id="33" name="Retângulo 32"/>
          <p:cNvSpPr/>
          <p:nvPr/>
        </p:nvSpPr>
        <p:spPr>
          <a:xfrm>
            <a:off x="5940152" y="2348880"/>
            <a:ext cx="2808312" cy="2880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Metas e ações</a:t>
            </a:r>
            <a:endParaRPr lang="pt-BR" dirty="0"/>
          </a:p>
        </p:txBody>
      </p:sp>
      <p:sp>
        <p:nvSpPr>
          <p:cNvPr id="44" name="Retângulo 43"/>
          <p:cNvSpPr/>
          <p:nvPr/>
        </p:nvSpPr>
        <p:spPr>
          <a:xfrm>
            <a:off x="3203848" y="2348880"/>
            <a:ext cx="2592288"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Apoio a Gestão do Território</a:t>
            </a:r>
            <a:endParaRPr lang="pt-BR" sz="1600" dirty="0"/>
          </a:p>
        </p:txBody>
      </p:sp>
      <p:sp>
        <p:nvSpPr>
          <p:cNvPr id="59" name="Retângulo 58"/>
          <p:cNvSpPr/>
          <p:nvPr/>
        </p:nvSpPr>
        <p:spPr>
          <a:xfrm>
            <a:off x="467544" y="2852936"/>
            <a:ext cx="2592288" cy="936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 Proteção Ambiental</a:t>
            </a:r>
            <a:endParaRPr lang="pt-BR" dirty="0"/>
          </a:p>
        </p:txBody>
      </p:sp>
      <p:sp>
        <p:nvSpPr>
          <p:cNvPr id="60" name="Retângulo 59"/>
          <p:cNvSpPr/>
          <p:nvPr/>
        </p:nvSpPr>
        <p:spPr>
          <a:xfrm>
            <a:off x="467544" y="3861048"/>
            <a:ext cx="2592288"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Rural</a:t>
            </a:r>
            <a:endParaRPr lang="pt-BR" dirty="0"/>
          </a:p>
        </p:txBody>
      </p:sp>
      <p:sp>
        <p:nvSpPr>
          <p:cNvPr id="61" name="Retângulo 60"/>
          <p:cNvSpPr/>
          <p:nvPr/>
        </p:nvSpPr>
        <p:spPr>
          <a:xfrm>
            <a:off x="467544" y="4941168"/>
            <a:ext cx="2592288" cy="936104"/>
          </a:xfrm>
          <a:prstGeom prst="rect">
            <a:avLst/>
          </a:prstGeom>
          <a:solidFill>
            <a:srgbClr val="B39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Urbano</a:t>
            </a:r>
            <a:endParaRPr lang="pt-BR" dirty="0"/>
          </a:p>
        </p:txBody>
      </p:sp>
      <p:sp>
        <p:nvSpPr>
          <p:cNvPr id="67" name="Retângulo 66"/>
          <p:cNvSpPr/>
          <p:nvPr/>
        </p:nvSpPr>
        <p:spPr>
          <a:xfrm>
            <a:off x="3203848" y="2852936"/>
            <a:ext cx="2592288" cy="9361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Gestão Interfederativa do Território </a:t>
            </a:r>
            <a:endParaRPr lang="pt-BR" dirty="0"/>
          </a:p>
        </p:txBody>
      </p:sp>
      <p:sp>
        <p:nvSpPr>
          <p:cNvPr id="68" name="Retângulo 67"/>
          <p:cNvSpPr/>
          <p:nvPr/>
        </p:nvSpPr>
        <p:spPr>
          <a:xfrm>
            <a:off x="3203848" y="3861048"/>
            <a:ext cx="2592288" cy="1008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Reconhecimento de Áreas Estratégicas</a:t>
            </a:r>
            <a:endParaRPr lang="pt-BR" dirty="0"/>
          </a:p>
        </p:txBody>
      </p:sp>
      <p:sp>
        <p:nvSpPr>
          <p:cNvPr id="69" name="Retângulo 68"/>
          <p:cNvSpPr/>
          <p:nvPr/>
        </p:nvSpPr>
        <p:spPr>
          <a:xfrm>
            <a:off x="3203848" y="4941168"/>
            <a:ext cx="2592288" cy="9361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Produção de dados para o Planejamento</a:t>
            </a:r>
            <a:endParaRPr lang="pt-BR" dirty="0"/>
          </a:p>
        </p:txBody>
      </p:sp>
      <p:sp>
        <p:nvSpPr>
          <p:cNvPr id="70" name="Retângulo 69"/>
          <p:cNvSpPr/>
          <p:nvPr/>
        </p:nvSpPr>
        <p:spPr>
          <a:xfrm>
            <a:off x="5940152" y="4581128"/>
            <a:ext cx="2808312"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Reconhecimento de Áreas Potenciais a Proteção Ambiental</a:t>
            </a:r>
            <a:endParaRPr lang="pt-BR" sz="1100" dirty="0"/>
          </a:p>
        </p:txBody>
      </p:sp>
      <p:sp>
        <p:nvSpPr>
          <p:cNvPr id="72" name="Retângulo 71"/>
          <p:cNvSpPr/>
          <p:nvPr/>
        </p:nvSpPr>
        <p:spPr>
          <a:xfrm>
            <a:off x="5940152" y="3212976"/>
            <a:ext cx="2808312" cy="2880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Resolução de descontinuidades de diretrizes entre divisas</a:t>
            </a:r>
            <a:endParaRPr lang="pt-BR" sz="1050" b="1" dirty="0"/>
          </a:p>
        </p:txBody>
      </p:sp>
      <p:sp>
        <p:nvSpPr>
          <p:cNvPr id="73" name="Retângulo 72"/>
          <p:cNvSpPr/>
          <p:nvPr/>
        </p:nvSpPr>
        <p:spPr>
          <a:xfrm>
            <a:off x="5940152" y="3861048"/>
            <a:ext cx="2808312"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Reconhecimento de Centralidades</a:t>
            </a:r>
            <a:endParaRPr lang="pt-BR" sz="1100" dirty="0"/>
          </a:p>
        </p:txBody>
      </p:sp>
      <p:sp>
        <p:nvSpPr>
          <p:cNvPr id="74" name="Retângulo 73"/>
          <p:cNvSpPr/>
          <p:nvPr/>
        </p:nvSpPr>
        <p:spPr>
          <a:xfrm>
            <a:off x="5940152" y="4221088"/>
            <a:ext cx="2808312"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Reconhecimento de Áreas Suscetíveis ao Risco</a:t>
            </a:r>
            <a:endParaRPr lang="pt-BR" sz="1050" dirty="0"/>
          </a:p>
        </p:txBody>
      </p:sp>
      <p:sp>
        <p:nvSpPr>
          <p:cNvPr id="25" name="Retângulo 24"/>
          <p:cNvSpPr/>
          <p:nvPr/>
        </p:nvSpPr>
        <p:spPr>
          <a:xfrm>
            <a:off x="5940152" y="2852936"/>
            <a:ext cx="2808312" cy="2880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Atualização periódica da base de dados contendo os zoneamentos municipais</a:t>
            </a:r>
            <a:endParaRPr lang="pt-BR" sz="1050" b="1" dirty="0"/>
          </a:p>
        </p:txBody>
      </p:sp>
      <p:sp>
        <p:nvSpPr>
          <p:cNvPr id="26" name="Retângulo 25"/>
          <p:cNvSpPr/>
          <p:nvPr/>
        </p:nvSpPr>
        <p:spPr>
          <a:xfrm>
            <a:off x="5940152" y="5085184"/>
            <a:ext cx="2808312" cy="2880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Mapeamento de Áreas Ambientalmente Sensíveis</a:t>
            </a:r>
            <a:endParaRPr lang="pt-BR" sz="1100" dirty="0"/>
          </a:p>
        </p:txBody>
      </p:sp>
      <p:sp>
        <p:nvSpPr>
          <p:cNvPr id="27" name="Retângulo 26"/>
          <p:cNvSpPr/>
          <p:nvPr/>
        </p:nvSpPr>
        <p:spPr>
          <a:xfrm>
            <a:off x="5940152" y="5445224"/>
            <a:ext cx="2808312" cy="2880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Mapeamento de Áreas de Risco Geológicos</a:t>
            </a:r>
            <a:endParaRPr lang="pt-BR" sz="1100" dirty="0"/>
          </a:p>
        </p:txBody>
      </p:sp>
      <p:sp>
        <p:nvSpPr>
          <p:cNvPr id="29" name="Retângulo 28"/>
          <p:cNvSpPr/>
          <p:nvPr/>
        </p:nvSpPr>
        <p:spPr>
          <a:xfrm>
            <a:off x="5940152" y="3573016"/>
            <a:ext cx="2808312" cy="2160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Mediação de conflitos entre divisas</a:t>
            </a:r>
            <a:endParaRPr lang="pt-BR" sz="1100" b="1" dirty="0"/>
          </a:p>
        </p:txBody>
      </p:sp>
      <p:sp>
        <p:nvSpPr>
          <p:cNvPr id="30" name="CaixaDeTexto 29"/>
          <p:cNvSpPr txBox="1"/>
          <p:nvPr/>
        </p:nvSpPr>
        <p:spPr>
          <a:xfrm>
            <a:off x="2627784" y="1844824"/>
            <a:ext cx="4608512" cy="369332"/>
          </a:xfrm>
          <a:prstGeom prst="rect">
            <a:avLst/>
          </a:prstGeom>
          <a:noFill/>
        </p:spPr>
        <p:txBody>
          <a:bodyPr wrap="square" rtlCol="0">
            <a:spAutoFit/>
          </a:bodyPr>
          <a:lstStyle/>
          <a:p>
            <a:r>
              <a:rPr lang="pt-BR" dirty="0" smtClean="0">
                <a:solidFill>
                  <a:schemeClr val="bg1"/>
                </a:solidFill>
              </a:rPr>
              <a:t>Ordenamento Territorial Metropolitano</a:t>
            </a:r>
            <a:endParaRPr lang="pt-BR" dirty="0">
              <a:solidFill>
                <a:schemeClr val="bg1"/>
              </a:solidFill>
            </a:endParaRPr>
          </a:p>
        </p:txBody>
      </p:sp>
      <p:cxnSp>
        <p:nvCxnSpPr>
          <p:cNvPr id="32" name="Conector reto 31"/>
          <p:cNvCxnSpPr/>
          <p:nvPr/>
        </p:nvCxnSpPr>
        <p:spPr>
          <a:xfrm>
            <a:off x="3131840" y="2708920"/>
            <a:ext cx="0" cy="3312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5868144" y="2708920"/>
            <a:ext cx="0" cy="331236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tângulo 76"/>
          <p:cNvSpPr/>
          <p:nvPr/>
        </p:nvSpPr>
        <p:spPr>
          <a:xfrm>
            <a:off x="467544" y="2708920"/>
            <a:ext cx="2736304" cy="3312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tângulo 63"/>
          <p:cNvSpPr/>
          <p:nvPr/>
        </p:nvSpPr>
        <p:spPr>
          <a:xfrm>
            <a:off x="467544" y="1916832"/>
            <a:ext cx="2736304"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Revisão da estrutura</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539552" y="1988840"/>
            <a:ext cx="2592288" cy="648072"/>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Macrozonas</a:t>
            </a:r>
            <a:endParaRPr lang="pt-BR" dirty="0"/>
          </a:p>
        </p:txBody>
      </p:sp>
      <p:sp>
        <p:nvSpPr>
          <p:cNvPr id="59" name="Retângulo 58"/>
          <p:cNvSpPr/>
          <p:nvPr/>
        </p:nvSpPr>
        <p:spPr>
          <a:xfrm>
            <a:off x="539552" y="2852936"/>
            <a:ext cx="2592288" cy="936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 Proteção Ambiental</a:t>
            </a:r>
            <a:endParaRPr lang="pt-BR" dirty="0"/>
          </a:p>
        </p:txBody>
      </p:sp>
      <p:sp>
        <p:nvSpPr>
          <p:cNvPr id="60" name="Retângulo 59"/>
          <p:cNvSpPr/>
          <p:nvPr/>
        </p:nvSpPr>
        <p:spPr>
          <a:xfrm>
            <a:off x="539552" y="3861048"/>
            <a:ext cx="2592288"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Rural</a:t>
            </a:r>
            <a:endParaRPr lang="pt-BR" dirty="0"/>
          </a:p>
        </p:txBody>
      </p:sp>
      <p:sp>
        <p:nvSpPr>
          <p:cNvPr id="61" name="Retângulo 60"/>
          <p:cNvSpPr/>
          <p:nvPr/>
        </p:nvSpPr>
        <p:spPr>
          <a:xfrm>
            <a:off x="539552" y="4941168"/>
            <a:ext cx="2592288" cy="936104"/>
          </a:xfrm>
          <a:prstGeom prst="rect">
            <a:avLst/>
          </a:prstGeom>
          <a:solidFill>
            <a:srgbClr val="B39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Urbano</a:t>
            </a:r>
            <a:endParaRPr lang="pt-BR" dirty="0"/>
          </a:p>
        </p:txBody>
      </p:sp>
      <p:cxnSp>
        <p:nvCxnSpPr>
          <p:cNvPr id="29" name="Conector de seta reta 28"/>
          <p:cNvCxnSpPr/>
          <p:nvPr/>
        </p:nvCxnSpPr>
        <p:spPr>
          <a:xfrm>
            <a:off x="3131840" y="4365104"/>
            <a:ext cx="8640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CaixaDeTexto 34"/>
          <p:cNvSpPr txBox="1"/>
          <p:nvPr/>
        </p:nvSpPr>
        <p:spPr>
          <a:xfrm>
            <a:off x="4067944" y="3068960"/>
            <a:ext cx="4248472" cy="369332"/>
          </a:xfrm>
          <a:prstGeom prst="rect">
            <a:avLst/>
          </a:prstGeom>
          <a:noFill/>
        </p:spPr>
        <p:txBody>
          <a:bodyPr wrap="square" rtlCol="0">
            <a:spAutoFit/>
          </a:bodyPr>
          <a:lstStyle/>
          <a:p>
            <a:r>
              <a:rPr lang="pt-BR" dirty="0" smtClean="0"/>
              <a:t>Áreas que incide </a:t>
            </a:r>
            <a:r>
              <a:rPr lang="pt-BR" b="1" dirty="0" smtClean="0"/>
              <a:t>legislação ambiental</a:t>
            </a:r>
            <a:endParaRPr lang="pt-BR" b="1" dirty="0"/>
          </a:p>
        </p:txBody>
      </p:sp>
      <p:sp>
        <p:nvSpPr>
          <p:cNvPr id="36" name="CaixaDeTexto 35"/>
          <p:cNvSpPr txBox="1"/>
          <p:nvPr/>
        </p:nvSpPr>
        <p:spPr>
          <a:xfrm>
            <a:off x="4067944" y="4077072"/>
            <a:ext cx="4320480" cy="646331"/>
          </a:xfrm>
          <a:prstGeom prst="rect">
            <a:avLst/>
          </a:prstGeom>
          <a:noFill/>
        </p:spPr>
        <p:txBody>
          <a:bodyPr wrap="square" rtlCol="0">
            <a:spAutoFit/>
          </a:bodyPr>
          <a:lstStyle/>
          <a:p>
            <a:r>
              <a:rPr lang="pt-BR" dirty="0" smtClean="0"/>
              <a:t>Áreas fora do perímetro urbano destinada a </a:t>
            </a:r>
            <a:r>
              <a:rPr lang="pt-BR" b="1" dirty="0" smtClean="0"/>
              <a:t>uso rural</a:t>
            </a:r>
            <a:endParaRPr lang="pt-BR" b="1" dirty="0"/>
          </a:p>
        </p:txBody>
      </p:sp>
      <p:sp>
        <p:nvSpPr>
          <p:cNvPr id="37" name="CaixaDeTexto 36"/>
          <p:cNvSpPr txBox="1"/>
          <p:nvPr/>
        </p:nvSpPr>
        <p:spPr>
          <a:xfrm>
            <a:off x="4067944" y="5157192"/>
            <a:ext cx="4392488" cy="646331"/>
          </a:xfrm>
          <a:prstGeom prst="rect">
            <a:avLst/>
          </a:prstGeom>
          <a:noFill/>
        </p:spPr>
        <p:txBody>
          <a:bodyPr wrap="square" rtlCol="0">
            <a:spAutoFit/>
          </a:bodyPr>
          <a:lstStyle/>
          <a:p>
            <a:r>
              <a:rPr lang="pt-BR" dirty="0" smtClean="0"/>
              <a:t>Áreas internas a perímetros urbanos com usos </a:t>
            </a:r>
            <a:r>
              <a:rPr lang="pt-BR" b="1" dirty="0" smtClean="0"/>
              <a:t>predominantemente</a:t>
            </a:r>
            <a:r>
              <a:rPr lang="pt-BR" dirty="0" smtClean="0"/>
              <a:t> urbanos</a:t>
            </a:r>
            <a:endParaRPr lang="pt-BR" dirty="0"/>
          </a:p>
        </p:txBody>
      </p:sp>
      <p:cxnSp>
        <p:nvCxnSpPr>
          <p:cNvPr id="48" name="Conector de seta reta 47"/>
          <p:cNvCxnSpPr/>
          <p:nvPr/>
        </p:nvCxnSpPr>
        <p:spPr>
          <a:xfrm>
            <a:off x="3131840" y="3284984"/>
            <a:ext cx="8640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Conector de seta reta 48"/>
          <p:cNvCxnSpPr/>
          <p:nvPr/>
        </p:nvCxnSpPr>
        <p:spPr>
          <a:xfrm>
            <a:off x="3131840" y="5445224"/>
            <a:ext cx="8640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3995936" y="1772816"/>
            <a:ext cx="4248472" cy="923330"/>
          </a:xfrm>
          <a:prstGeom prst="rect">
            <a:avLst/>
          </a:prstGeom>
          <a:noFill/>
        </p:spPr>
        <p:txBody>
          <a:bodyPr wrap="square" rtlCol="0">
            <a:spAutoFit/>
          </a:bodyPr>
          <a:lstStyle/>
          <a:p>
            <a:r>
              <a:rPr lang="pt-BR" dirty="0" smtClean="0"/>
              <a:t>Organização geral do território metropolitano abordando 3 elementos de interesse a ocupação</a:t>
            </a:r>
            <a:endParaRPr lang="pt-BR" b="1" dirty="0"/>
          </a:p>
        </p:txBody>
      </p:sp>
      <p:cxnSp>
        <p:nvCxnSpPr>
          <p:cNvPr id="23" name="Conector de seta reta 22"/>
          <p:cNvCxnSpPr/>
          <p:nvPr/>
        </p:nvCxnSpPr>
        <p:spPr>
          <a:xfrm>
            <a:off x="3059832" y="2276872"/>
            <a:ext cx="8640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p:cTn id="24" dur="500" fill="hold"/>
                                        <p:tgtEl>
                                          <p:spTgt spid="59"/>
                                        </p:tgtEl>
                                        <p:attrNameLst>
                                          <p:attrName>ppt_w</p:attrName>
                                        </p:attrNameLst>
                                      </p:cBhvr>
                                      <p:tavLst>
                                        <p:tav tm="0">
                                          <p:val>
                                            <p:fltVal val="0"/>
                                          </p:val>
                                        </p:tav>
                                        <p:tav tm="100000">
                                          <p:val>
                                            <p:strVal val="#ppt_w"/>
                                          </p:val>
                                        </p:tav>
                                      </p:tavLst>
                                    </p:anim>
                                    <p:anim calcmode="lin" valueType="num">
                                      <p:cBhvr>
                                        <p:cTn id="25" dur="500" fill="hold"/>
                                        <p:tgtEl>
                                          <p:spTgt spid="59"/>
                                        </p:tgtEl>
                                        <p:attrNameLst>
                                          <p:attrName>ppt_h</p:attrName>
                                        </p:attrNameLst>
                                      </p:cBhvr>
                                      <p:tavLst>
                                        <p:tav tm="0">
                                          <p:val>
                                            <p:fltVal val="0"/>
                                          </p:val>
                                        </p:tav>
                                        <p:tav tm="100000">
                                          <p:val>
                                            <p:strVal val="#ppt_h"/>
                                          </p:val>
                                        </p:tav>
                                      </p:tavLst>
                                    </p:anim>
                                    <p:animEffect transition="in" filter="fade">
                                      <p:cBhvr>
                                        <p:cTn id="26" dur="500"/>
                                        <p:tgtEl>
                                          <p:spTgt spid="59"/>
                                        </p:tgtEl>
                                      </p:cBhvr>
                                    </p:animEffect>
                                  </p:childTnLst>
                                </p:cTn>
                              </p:par>
                              <p:par>
                                <p:cTn id="27" presetID="53"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p:cTn id="58" dur="500" fill="hold"/>
                                        <p:tgtEl>
                                          <p:spTgt spid="61"/>
                                        </p:tgtEl>
                                        <p:attrNameLst>
                                          <p:attrName>ppt_w</p:attrName>
                                        </p:attrNameLst>
                                      </p:cBhvr>
                                      <p:tavLst>
                                        <p:tav tm="0">
                                          <p:val>
                                            <p:fltVal val="0"/>
                                          </p:val>
                                        </p:tav>
                                        <p:tav tm="100000">
                                          <p:val>
                                            <p:strVal val="#ppt_w"/>
                                          </p:val>
                                        </p:tav>
                                      </p:tavLst>
                                    </p:anim>
                                    <p:anim calcmode="lin" valueType="num">
                                      <p:cBhvr>
                                        <p:cTn id="59" dur="500" fill="hold"/>
                                        <p:tgtEl>
                                          <p:spTgt spid="61"/>
                                        </p:tgtEl>
                                        <p:attrNameLst>
                                          <p:attrName>ppt_h</p:attrName>
                                        </p:attrNameLst>
                                      </p:cBhvr>
                                      <p:tavLst>
                                        <p:tav tm="0">
                                          <p:val>
                                            <p:fltVal val="0"/>
                                          </p:val>
                                        </p:tav>
                                        <p:tav tm="100000">
                                          <p:val>
                                            <p:strVal val="#ppt_h"/>
                                          </p:val>
                                        </p:tav>
                                      </p:tavLst>
                                    </p:anim>
                                    <p:animEffect transition="in" filter="fade">
                                      <p:cBhvr>
                                        <p:cTn id="60" dur="500"/>
                                        <p:tgtEl>
                                          <p:spTgt spid="61"/>
                                        </p:tgtEl>
                                      </p:cBhvr>
                                    </p:animEffect>
                                  </p:childTnLst>
                                </p:cTn>
                              </p:par>
                              <p:par>
                                <p:cTn id="61" presetID="53"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500" fill="hold"/>
                                        <p:tgtEl>
                                          <p:spTgt spid="49"/>
                                        </p:tgtEl>
                                        <p:attrNameLst>
                                          <p:attrName>ppt_w</p:attrName>
                                        </p:attrNameLst>
                                      </p:cBhvr>
                                      <p:tavLst>
                                        <p:tav tm="0">
                                          <p:val>
                                            <p:fltVal val="0"/>
                                          </p:val>
                                        </p:tav>
                                        <p:tav tm="100000">
                                          <p:val>
                                            <p:strVal val="#ppt_w"/>
                                          </p:val>
                                        </p:tav>
                                      </p:tavLst>
                                    </p:anim>
                                    <p:anim calcmode="lin" valueType="num">
                                      <p:cBhvr>
                                        <p:cTn id="64" dur="500" fill="hold"/>
                                        <p:tgtEl>
                                          <p:spTgt spid="49"/>
                                        </p:tgtEl>
                                        <p:attrNameLst>
                                          <p:attrName>ppt_h</p:attrName>
                                        </p:attrNameLst>
                                      </p:cBhvr>
                                      <p:tavLst>
                                        <p:tav tm="0">
                                          <p:val>
                                            <p:fltVal val="0"/>
                                          </p:val>
                                        </p:tav>
                                        <p:tav tm="100000">
                                          <p:val>
                                            <p:strVal val="#ppt_h"/>
                                          </p:val>
                                        </p:tav>
                                      </p:tavLst>
                                    </p:anim>
                                    <p:animEffect transition="in" filter="fade">
                                      <p:cBhvr>
                                        <p:cTn id="65" dur="500"/>
                                        <p:tgtEl>
                                          <p:spTgt spid="49"/>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9" grpId="0" animBg="1"/>
      <p:bldP spid="60" grpId="0" animBg="1"/>
      <p:bldP spid="61" grpId="0" animBg="1"/>
      <p:bldP spid="35" grpId="0"/>
      <p:bldP spid="36" grpId="0"/>
      <p:bldP spid="37"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tângulo 76"/>
          <p:cNvSpPr/>
          <p:nvPr/>
        </p:nvSpPr>
        <p:spPr>
          <a:xfrm>
            <a:off x="467544" y="2708920"/>
            <a:ext cx="2736304" cy="3240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tângulo 63"/>
          <p:cNvSpPr/>
          <p:nvPr/>
        </p:nvSpPr>
        <p:spPr>
          <a:xfrm>
            <a:off x="467544" y="1916832"/>
            <a:ext cx="2736304"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Revisão da estrutura</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44" name="Retângulo 43"/>
          <p:cNvSpPr/>
          <p:nvPr/>
        </p:nvSpPr>
        <p:spPr>
          <a:xfrm>
            <a:off x="539552" y="1988840"/>
            <a:ext cx="2592288"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Apoio a Gestão do Território</a:t>
            </a:r>
            <a:endParaRPr lang="pt-BR" dirty="0"/>
          </a:p>
        </p:txBody>
      </p:sp>
      <p:sp>
        <p:nvSpPr>
          <p:cNvPr id="67" name="Retângulo 66"/>
          <p:cNvSpPr/>
          <p:nvPr/>
        </p:nvSpPr>
        <p:spPr>
          <a:xfrm>
            <a:off x="539552" y="2852936"/>
            <a:ext cx="2592288" cy="9361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Gestão Interfederativa do Território </a:t>
            </a:r>
            <a:endParaRPr lang="pt-BR" dirty="0"/>
          </a:p>
        </p:txBody>
      </p:sp>
      <p:sp>
        <p:nvSpPr>
          <p:cNvPr id="68" name="Retângulo 67"/>
          <p:cNvSpPr/>
          <p:nvPr/>
        </p:nvSpPr>
        <p:spPr>
          <a:xfrm>
            <a:off x="539552" y="3861048"/>
            <a:ext cx="2592288" cy="1008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Reconhecimento de Áreas Estratégicas</a:t>
            </a:r>
            <a:endParaRPr lang="pt-BR" dirty="0"/>
          </a:p>
        </p:txBody>
      </p:sp>
      <p:sp>
        <p:nvSpPr>
          <p:cNvPr id="69" name="Retângulo 68"/>
          <p:cNvSpPr/>
          <p:nvPr/>
        </p:nvSpPr>
        <p:spPr>
          <a:xfrm>
            <a:off x="539552" y="4941168"/>
            <a:ext cx="2592288" cy="9361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Produção de Dados para o Planejamento</a:t>
            </a:r>
            <a:endParaRPr lang="pt-BR" dirty="0"/>
          </a:p>
        </p:txBody>
      </p:sp>
      <p:cxnSp>
        <p:nvCxnSpPr>
          <p:cNvPr id="25" name="Conector de seta reta 24"/>
          <p:cNvCxnSpPr/>
          <p:nvPr/>
        </p:nvCxnSpPr>
        <p:spPr>
          <a:xfrm>
            <a:off x="3131840" y="2276872"/>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3635896" y="1844824"/>
            <a:ext cx="4248472" cy="830997"/>
          </a:xfrm>
          <a:prstGeom prst="rect">
            <a:avLst/>
          </a:prstGeom>
          <a:noFill/>
        </p:spPr>
        <p:txBody>
          <a:bodyPr wrap="square" rtlCol="0">
            <a:spAutoFit/>
          </a:bodyPr>
          <a:lstStyle/>
          <a:p>
            <a:r>
              <a:rPr lang="pt-BR" sz="1200" dirty="0" smtClean="0"/>
              <a:t>Elemento de caráter dinâmico necessitando o estabelecimento de regras de atualização periódica</a:t>
            </a:r>
          </a:p>
          <a:p>
            <a:r>
              <a:rPr lang="pt-BR" sz="1200" dirty="0" smtClean="0"/>
              <a:t>Demanda verificada pela necessidade de tratamento de assuntos com um maior nível de detalhes e uma maior dinâmica territorial</a:t>
            </a:r>
            <a:endParaRPr lang="pt-BR" sz="1200" dirty="0"/>
          </a:p>
        </p:txBody>
      </p:sp>
      <p:cxnSp>
        <p:nvCxnSpPr>
          <p:cNvPr id="18" name="Conector de seta reta 17"/>
          <p:cNvCxnSpPr/>
          <p:nvPr/>
        </p:nvCxnSpPr>
        <p:spPr>
          <a:xfrm>
            <a:off x="3131840" y="3356992"/>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3635896" y="3140968"/>
            <a:ext cx="4248472" cy="461665"/>
          </a:xfrm>
          <a:prstGeom prst="rect">
            <a:avLst/>
          </a:prstGeom>
          <a:noFill/>
        </p:spPr>
        <p:txBody>
          <a:bodyPr wrap="square" rtlCol="0">
            <a:spAutoFit/>
          </a:bodyPr>
          <a:lstStyle/>
          <a:p>
            <a:r>
              <a:rPr lang="pt-BR" sz="1200" dirty="0" smtClean="0"/>
              <a:t>Abordar questões relativas a gestão do território onde há interface entre entes federativos</a:t>
            </a:r>
            <a:endParaRPr lang="pt-BR" sz="1200" dirty="0"/>
          </a:p>
        </p:txBody>
      </p:sp>
      <p:cxnSp>
        <p:nvCxnSpPr>
          <p:cNvPr id="20" name="Conector de seta reta 19"/>
          <p:cNvCxnSpPr/>
          <p:nvPr/>
        </p:nvCxnSpPr>
        <p:spPr>
          <a:xfrm>
            <a:off x="3131840" y="4365104"/>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3635896" y="4149080"/>
            <a:ext cx="4248472" cy="461665"/>
          </a:xfrm>
          <a:prstGeom prst="rect">
            <a:avLst/>
          </a:prstGeom>
          <a:noFill/>
        </p:spPr>
        <p:txBody>
          <a:bodyPr wrap="square" rtlCol="0">
            <a:spAutoFit/>
          </a:bodyPr>
          <a:lstStyle/>
          <a:p>
            <a:r>
              <a:rPr lang="pt-BR" sz="1200" dirty="0" smtClean="0"/>
              <a:t>Identificar áreas potenciais em diversos temas que possam subsidiar a revisão de planos diretores, planos setoriais e </a:t>
            </a:r>
            <a:r>
              <a:rPr lang="pt-BR" sz="1200" dirty="0" err="1" smtClean="0"/>
              <a:t>PDUIs</a:t>
            </a:r>
            <a:endParaRPr lang="pt-BR" sz="1200" dirty="0"/>
          </a:p>
        </p:txBody>
      </p:sp>
      <p:cxnSp>
        <p:nvCxnSpPr>
          <p:cNvPr id="22" name="Conector de seta reta 21"/>
          <p:cNvCxnSpPr/>
          <p:nvPr/>
        </p:nvCxnSpPr>
        <p:spPr>
          <a:xfrm>
            <a:off x="3131840" y="5445224"/>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3635896" y="5229200"/>
            <a:ext cx="4248472" cy="461665"/>
          </a:xfrm>
          <a:prstGeom prst="rect">
            <a:avLst/>
          </a:prstGeom>
          <a:noFill/>
        </p:spPr>
        <p:txBody>
          <a:bodyPr wrap="square" rtlCol="0">
            <a:spAutoFit/>
          </a:bodyPr>
          <a:lstStyle/>
          <a:p>
            <a:r>
              <a:rPr lang="pt-BR" sz="1200" dirty="0" smtClean="0"/>
              <a:t>Mapear e amplificar a produção de informação que serão base para o aperfeiçoamento de estudos da Região Metropolitana</a:t>
            </a:r>
            <a:endParaRPr lang="pt-BR"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 calcmode="lin" valueType="num">
                                      <p:cBhvr>
                                        <p:cTn id="24" dur="500" fill="hold"/>
                                        <p:tgtEl>
                                          <p:spTgt spid="67"/>
                                        </p:tgtEl>
                                        <p:attrNameLst>
                                          <p:attrName>ppt_w</p:attrName>
                                        </p:attrNameLst>
                                      </p:cBhvr>
                                      <p:tavLst>
                                        <p:tav tm="0">
                                          <p:val>
                                            <p:fltVal val="0"/>
                                          </p:val>
                                        </p:tav>
                                        <p:tav tm="100000">
                                          <p:val>
                                            <p:strVal val="#ppt_w"/>
                                          </p:val>
                                        </p:tav>
                                      </p:tavLst>
                                    </p:anim>
                                    <p:anim calcmode="lin" valueType="num">
                                      <p:cBhvr>
                                        <p:cTn id="25" dur="500" fill="hold"/>
                                        <p:tgtEl>
                                          <p:spTgt spid="67"/>
                                        </p:tgtEl>
                                        <p:attrNameLst>
                                          <p:attrName>ppt_h</p:attrName>
                                        </p:attrNameLst>
                                      </p:cBhvr>
                                      <p:tavLst>
                                        <p:tav tm="0">
                                          <p:val>
                                            <p:fltVal val="0"/>
                                          </p:val>
                                        </p:tav>
                                        <p:tav tm="100000">
                                          <p:val>
                                            <p:strVal val="#ppt_h"/>
                                          </p:val>
                                        </p:tav>
                                      </p:tavLst>
                                    </p:anim>
                                    <p:animEffect transition="in" filter="fade">
                                      <p:cBhvr>
                                        <p:cTn id="26" dur="500"/>
                                        <p:tgtEl>
                                          <p:spTgt spid="67"/>
                                        </p:tgtEl>
                                      </p:cBhvr>
                                    </p:animEffect>
                                  </p:childTnLst>
                                </p:cTn>
                              </p:par>
                              <p:par>
                                <p:cTn id="27" presetID="53"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p:cTn id="41" dur="500" fill="hold"/>
                                        <p:tgtEl>
                                          <p:spTgt spid="68"/>
                                        </p:tgtEl>
                                        <p:attrNameLst>
                                          <p:attrName>ppt_w</p:attrName>
                                        </p:attrNameLst>
                                      </p:cBhvr>
                                      <p:tavLst>
                                        <p:tav tm="0">
                                          <p:val>
                                            <p:fltVal val="0"/>
                                          </p:val>
                                        </p:tav>
                                        <p:tav tm="100000">
                                          <p:val>
                                            <p:strVal val="#ppt_w"/>
                                          </p:val>
                                        </p:tav>
                                      </p:tavLst>
                                    </p:anim>
                                    <p:anim calcmode="lin" valueType="num">
                                      <p:cBhvr>
                                        <p:cTn id="42" dur="500" fill="hold"/>
                                        <p:tgtEl>
                                          <p:spTgt spid="68"/>
                                        </p:tgtEl>
                                        <p:attrNameLst>
                                          <p:attrName>ppt_h</p:attrName>
                                        </p:attrNameLst>
                                      </p:cBhvr>
                                      <p:tavLst>
                                        <p:tav tm="0">
                                          <p:val>
                                            <p:fltVal val="0"/>
                                          </p:val>
                                        </p:tav>
                                        <p:tav tm="100000">
                                          <p:val>
                                            <p:strVal val="#ppt_h"/>
                                          </p:val>
                                        </p:tav>
                                      </p:tavLst>
                                    </p:anim>
                                    <p:animEffect transition="in" filter="fade">
                                      <p:cBhvr>
                                        <p:cTn id="43" dur="500"/>
                                        <p:tgtEl>
                                          <p:spTgt spid="68"/>
                                        </p:tgtEl>
                                      </p:cBhvr>
                                    </p:animEffect>
                                  </p:childTnLst>
                                </p:cTn>
                              </p:par>
                              <p:par>
                                <p:cTn id="44" presetID="53"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animEffect transition="in" filter="fade">
                                      <p:cBhvr>
                                        <p:cTn id="60" dur="500"/>
                                        <p:tgtEl>
                                          <p:spTgt spid="69"/>
                                        </p:tgtEl>
                                      </p:cBhvr>
                                    </p:animEffect>
                                  </p:childTnLst>
                                </p:cTn>
                              </p:par>
                              <p:par>
                                <p:cTn id="61" presetID="53"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7" grpId="0" animBg="1"/>
      <p:bldP spid="68" grpId="0" animBg="1"/>
      <p:bldP spid="69" grpId="0" animBg="1"/>
      <p:bldP spid="29" grpId="0"/>
      <p:bldP spid="19" grpId="0"/>
      <p:bldP spid="21"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tângulo 76"/>
          <p:cNvSpPr/>
          <p:nvPr/>
        </p:nvSpPr>
        <p:spPr>
          <a:xfrm>
            <a:off x="467544" y="2708920"/>
            <a:ext cx="2952328" cy="3240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tângulo 63"/>
          <p:cNvSpPr/>
          <p:nvPr/>
        </p:nvSpPr>
        <p:spPr>
          <a:xfrm>
            <a:off x="467544" y="1916832"/>
            <a:ext cx="2952328"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Revisão da estrutura</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3" name="Retângulo 32"/>
          <p:cNvSpPr/>
          <p:nvPr/>
        </p:nvSpPr>
        <p:spPr>
          <a:xfrm>
            <a:off x="539552" y="1988840"/>
            <a:ext cx="2808312" cy="648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Metas e ações</a:t>
            </a:r>
            <a:endParaRPr lang="pt-BR" dirty="0"/>
          </a:p>
        </p:txBody>
      </p:sp>
      <p:sp>
        <p:nvSpPr>
          <p:cNvPr id="17" name="Retângulo 16"/>
          <p:cNvSpPr/>
          <p:nvPr/>
        </p:nvSpPr>
        <p:spPr>
          <a:xfrm>
            <a:off x="539552" y="4653136"/>
            <a:ext cx="2808312"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Reconhecimento de Áreas Potenciais a Proteção Ambiental</a:t>
            </a:r>
            <a:endParaRPr lang="pt-BR" sz="1100" dirty="0"/>
          </a:p>
        </p:txBody>
      </p:sp>
      <p:sp>
        <p:nvSpPr>
          <p:cNvPr id="18" name="Retângulo 17"/>
          <p:cNvSpPr/>
          <p:nvPr/>
        </p:nvSpPr>
        <p:spPr>
          <a:xfrm>
            <a:off x="539552" y="3212976"/>
            <a:ext cx="2808312" cy="2880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Resolução de descontinuidades de diretrizes entre divisas</a:t>
            </a:r>
            <a:endParaRPr lang="pt-BR" sz="1100" dirty="0"/>
          </a:p>
        </p:txBody>
      </p:sp>
      <p:sp>
        <p:nvSpPr>
          <p:cNvPr id="19" name="Retângulo 18"/>
          <p:cNvSpPr/>
          <p:nvPr/>
        </p:nvSpPr>
        <p:spPr>
          <a:xfrm>
            <a:off x="539552" y="3933056"/>
            <a:ext cx="2808312"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Reconhecimento de Centralidades</a:t>
            </a:r>
            <a:endParaRPr lang="pt-BR" sz="1100" dirty="0"/>
          </a:p>
        </p:txBody>
      </p:sp>
      <p:sp>
        <p:nvSpPr>
          <p:cNvPr id="20" name="Retângulo 19"/>
          <p:cNvSpPr/>
          <p:nvPr/>
        </p:nvSpPr>
        <p:spPr>
          <a:xfrm>
            <a:off x="539552" y="4293096"/>
            <a:ext cx="2808312"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Reconhecimento de Áreas Suscetíveis ao Risco de Desastres Naturais</a:t>
            </a:r>
            <a:endParaRPr lang="pt-BR" sz="1100" dirty="0"/>
          </a:p>
        </p:txBody>
      </p:sp>
      <p:sp>
        <p:nvSpPr>
          <p:cNvPr id="21" name="Retângulo 20"/>
          <p:cNvSpPr/>
          <p:nvPr/>
        </p:nvSpPr>
        <p:spPr>
          <a:xfrm>
            <a:off x="539552" y="2852936"/>
            <a:ext cx="2808312" cy="2880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Atualização periódica da base de dados contendo os zoneamentos municipais</a:t>
            </a:r>
            <a:endParaRPr lang="pt-BR" sz="1100" dirty="0"/>
          </a:p>
        </p:txBody>
      </p:sp>
      <p:sp>
        <p:nvSpPr>
          <p:cNvPr id="22" name="Retângulo 21"/>
          <p:cNvSpPr/>
          <p:nvPr/>
        </p:nvSpPr>
        <p:spPr>
          <a:xfrm>
            <a:off x="539552" y="5013176"/>
            <a:ext cx="2808312" cy="2880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Mapeamento de Áreas Ambientalmente Sensíveis</a:t>
            </a:r>
            <a:endParaRPr lang="pt-BR" sz="1100" dirty="0"/>
          </a:p>
        </p:txBody>
      </p:sp>
      <p:sp>
        <p:nvSpPr>
          <p:cNvPr id="23" name="Retângulo 22"/>
          <p:cNvSpPr/>
          <p:nvPr/>
        </p:nvSpPr>
        <p:spPr>
          <a:xfrm>
            <a:off x="539552" y="5373216"/>
            <a:ext cx="2808312" cy="2880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Mapeamento de Áreas de Risco Geológicos</a:t>
            </a:r>
            <a:endParaRPr lang="pt-BR" sz="1100" dirty="0"/>
          </a:p>
        </p:txBody>
      </p:sp>
      <p:sp>
        <p:nvSpPr>
          <p:cNvPr id="24" name="Retângulo 23"/>
          <p:cNvSpPr/>
          <p:nvPr/>
        </p:nvSpPr>
        <p:spPr>
          <a:xfrm>
            <a:off x="539552" y="3573016"/>
            <a:ext cx="2808312" cy="2880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Mediação de conflitos entre divisas</a:t>
            </a:r>
            <a:endParaRPr lang="pt-BR" sz="1100" dirty="0"/>
          </a:p>
        </p:txBody>
      </p:sp>
      <p:sp>
        <p:nvSpPr>
          <p:cNvPr id="26" name="CaixaDeTexto 25"/>
          <p:cNvSpPr txBox="1"/>
          <p:nvPr/>
        </p:nvSpPr>
        <p:spPr>
          <a:xfrm>
            <a:off x="4211960" y="2492896"/>
            <a:ext cx="4248472" cy="2308324"/>
          </a:xfrm>
          <a:prstGeom prst="rect">
            <a:avLst/>
          </a:prstGeom>
          <a:noFill/>
        </p:spPr>
        <p:txBody>
          <a:bodyPr wrap="square" rtlCol="0">
            <a:spAutoFit/>
          </a:bodyPr>
          <a:lstStyle/>
          <a:p>
            <a:r>
              <a:rPr lang="pt-BR" dirty="0" smtClean="0"/>
              <a:t>A definição de metas e ações ajuda na orientação de atividades posteriores a produção do plano.</a:t>
            </a:r>
          </a:p>
          <a:p>
            <a:endParaRPr lang="pt-BR" dirty="0" smtClean="0"/>
          </a:p>
          <a:p>
            <a:r>
              <a:rPr lang="pt-BR" dirty="0" smtClean="0"/>
              <a:t>Estabelece um horizonte mais propício para o desenvolvimento de estudos e análises que fortaleceram o planejamento da Região Metropolitana</a:t>
            </a:r>
            <a:endParaRPr lang="pt-B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7" grpId="0" animBg="1"/>
      <p:bldP spid="18" grpId="0" animBg="1"/>
      <p:bldP spid="19" grpId="0" animBg="1"/>
      <p:bldP spid="20" grpId="0" animBg="1"/>
      <p:bldP spid="21" grpId="0" animBg="1"/>
      <p:bldP spid="22" grpId="0" animBg="1"/>
      <p:bldP spid="23" grpId="0" animBg="1"/>
      <p:bldP spid="24" grpId="0" animBg="1"/>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4860032" y="2924944"/>
            <a:ext cx="2016224" cy="432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Zoneamento</a:t>
            </a:r>
            <a:endParaRPr lang="pt-BR" sz="1600" dirty="0"/>
          </a:p>
        </p:txBody>
      </p:sp>
      <p:sp>
        <p:nvSpPr>
          <p:cNvPr id="24" name="Retângulo 23"/>
          <p:cNvSpPr/>
          <p:nvPr/>
        </p:nvSpPr>
        <p:spPr>
          <a:xfrm>
            <a:off x="1835696" y="2924944"/>
            <a:ext cx="2016224" cy="4320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Macrozonas Metropolitanas</a:t>
            </a:r>
            <a:endParaRPr lang="pt-BR" sz="1200" dirty="0"/>
          </a:p>
        </p:txBody>
      </p:sp>
      <p:sp>
        <p:nvSpPr>
          <p:cNvPr id="25" name="Retângulo 24"/>
          <p:cNvSpPr/>
          <p:nvPr/>
        </p:nvSpPr>
        <p:spPr>
          <a:xfrm>
            <a:off x="1835696" y="3429000"/>
            <a:ext cx="2016224" cy="4320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Apoio a Gestão do Território</a:t>
            </a:r>
            <a:endParaRPr lang="pt-BR" sz="1200" dirty="0"/>
          </a:p>
        </p:txBody>
      </p:sp>
      <p:sp>
        <p:nvSpPr>
          <p:cNvPr id="29" name="Retângulo 28"/>
          <p:cNvSpPr/>
          <p:nvPr/>
        </p:nvSpPr>
        <p:spPr>
          <a:xfrm>
            <a:off x="1763688" y="2852936"/>
            <a:ext cx="2160240" cy="1584176"/>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4788024" y="2852936"/>
            <a:ext cx="2160240" cy="115212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3563888" y="4365104"/>
            <a:ext cx="720080" cy="246221"/>
          </a:xfrm>
          <a:prstGeom prst="rect">
            <a:avLst/>
          </a:prstGeom>
          <a:noFill/>
        </p:spPr>
        <p:txBody>
          <a:bodyPr wrap="square" rtlCol="0">
            <a:spAutoFit/>
          </a:bodyPr>
          <a:lstStyle/>
          <a:p>
            <a:r>
              <a:rPr lang="pt-BR" sz="1000" b="1" dirty="0" smtClean="0"/>
              <a:t>PDUI</a:t>
            </a:r>
            <a:endParaRPr lang="pt-BR" sz="1000" b="1" dirty="0"/>
          </a:p>
        </p:txBody>
      </p:sp>
      <p:sp>
        <p:nvSpPr>
          <p:cNvPr id="41" name="CaixaDeTexto 40"/>
          <p:cNvSpPr txBox="1"/>
          <p:nvPr/>
        </p:nvSpPr>
        <p:spPr>
          <a:xfrm>
            <a:off x="5292080" y="2420888"/>
            <a:ext cx="1296144" cy="369332"/>
          </a:xfrm>
          <a:prstGeom prst="rect">
            <a:avLst/>
          </a:prstGeom>
          <a:noFill/>
        </p:spPr>
        <p:txBody>
          <a:bodyPr wrap="square" rtlCol="0">
            <a:spAutoFit/>
          </a:bodyPr>
          <a:lstStyle/>
          <a:p>
            <a:r>
              <a:rPr lang="pt-BR" dirty="0" smtClean="0"/>
              <a:t>Municípios</a:t>
            </a:r>
            <a:endParaRPr lang="pt-BR" dirty="0"/>
          </a:p>
        </p:txBody>
      </p:sp>
      <p:sp>
        <p:nvSpPr>
          <p:cNvPr id="22" name="Retângulo 21"/>
          <p:cNvSpPr/>
          <p:nvPr/>
        </p:nvSpPr>
        <p:spPr>
          <a:xfrm>
            <a:off x="1835696" y="3933056"/>
            <a:ext cx="2016224" cy="4320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Metas e Ações</a:t>
            </a:r>
            <a:endParaRPr lang="pt-BR" sz="1200" dirty="0"/>
          </a:p>
        </p:txBody>
      </p:sp>
      <p:sp>
        <p:nvSpPr>
          <p:cNvPr id="27" name="CaixaDeTexto 26"/>
          <p:cNvSpPr txBox="1"/>
          <p:nvPr/>
        </p:nvSpPr>
        <p:spPr>
          <a:xfrm>
            <a:off x="1691680" y="2420888"/>
            <a:ext cx="2448272" cy="369332"/>
          </a:xfrm>
          <a:prstGeom prst="rect">
            <a:avLst/>
          </a:prstGeom>
          <a:noFill/>
        </p:spPr>
        <p:txBody>
          <a:bodyPr wrap="square" rtlCol="0">
            <a:spAutoFit/>
          </a:bodyPr>
          <a:lstStyle/>
          <a:p>
            <a:r>
              <a:rPr lang="pt-BR" dirty="0" smtClean="0"/>
              <a:t>Instância Metropolitana</a:t>
            </a:r>
            <a:endParaRPr lang="pt-BR" dirty="0"/>
          </a:p>
        </p:txBody>
      </p:sp>
      <p:sp>
        <p:nvSpPr>
          <p:cNvPr id="30" name="CaixaDeTexto 29"/>
          <p:cNvSpPr txBox="1"/>
          <p:nvPr/>
        </p:nvSpPr>
        <p:spPr>
          <a:xfrm>
            <a:off x="6156176" y="3933056"/>
            <a:ext cx="1008112" cy="246221"/>
          </a:xfrm>
          <a:prstGeom prst="rect">
            <a:avLst/>
          </a:prstGeom>
          <a:noFill/>
        </p:spPr>
        <p:txBody>
          <a:bodyPr wrap="square" rtlCol="0">
            <a:spAutoFit/>
          </a:bodyPr>
          <a:lstStyle/>
          <a:p>
            <a:r>
              <a:rPr lang="pt-BR" sz="1000" b="1" dirty="0" smtClean="0"/>
              <a:t>Plano Diretor</a:t>
            </a:r>
            <a:endParaRPr lang="pt-BR" sz="1000" b="1" dirty="0"/>
          </a:p>
        </p:txBody>
      </p:sp>
      <p:sp>
        <p:nvSpPr>
          <p:cNvPr id="32" name="Retângulo 31"/>
          <p:cNvSpPr/>
          <p:nvPr/>
        </p:nvSpPr>
        <p:spPr>
          <a:xfrm>
            <a:off x="4860032" y="4149080"/>
            <a:ext cx="2016224" cy="432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Planos Setoriais</a:t>
            </a:r>
            <a:endParaRPr lang="pt-BR" sz="1600" dirty="0"/>
          </a:p>
        </p:txBody>
      </p:sp>
      <p:sp>
        <p:nvSpPr>
          <p:cNvPr id="45" name="Retângulo 44"/>
          <p:cNvSpPr/>
          <p:nvPr/>
        </p:nvSpPr>
        <p:spPr>
          <a:xfrm>
            <a:off x="4860032" y="3429000"/>
            <a:ext cx="2016224" cy="432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Metas e Ações</a:t>
            </a:r>
            <a:endParaRPr lang="pt-BR" sz="1600" dirty="0"/>
          </a:p>
        </p:txBody>
      </p:sp>
      <p:cxnSp>
        <p:nvCxnSpPr>
          <p:cNvPr id="67" name="Conector de seta reta 66"/>
          <p:cNvCxnSpPr>
            <a:stCxn id="24" idx="3"/>
            <a:endCxn id="19" idx="1"/>
          </p:cNvCxnSpPr>
          <p:nvPr/>
        </p:nvCxnSpPr>
        <p:spPr>
          <a:xfrm>
            <a:off x="3851920" y="3140968"/>
            <a:ext cx="100811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9" name="Conector angulado 68"/>
          <p:cNvCxnSpPr>
            <a:stCxn id="19" idx="1"/>
            <a:endCxn id="25" idx="3"/>
          </p:cNvCxnSpPr>
          <p:nvPr/>
        </p:nvCxnSpPr>
        <p:spPr>
          <a:xfrm rot="10800000" flipV="1">
            <a:off x="3851920" y="3140968"/>
            <a:ext cx="1008112" cy="504056"/>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4" name="Conector de seta reta 73"/>
          <p:cNvCxnSpPr>
            <a:stCxn id="25" idx="3"/>
            <a:endCxn id="45" idx="1"/>
          </p:cNvCxnSpPr>
          <p:nvPr/>
        </p:nvCxnSpPr>
        <p:spPr>
          <a:xfrm>
            <a:off x="3851920" y="3645024"/>
            <a:ext cx="100811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Conector angulado 75"/>
          <p:cNvCxnSpPr>
            <a:stCxn id="25" idx="3"/>
            <a:endCxn id="32" idx="1"/>
          </p:cNvCxnSpPr>
          <p:nvPr/>
        </p:nvCxnSpPr>
        <p:spPr>
          <a:xfrm>
            <a:off x="3851920" y="3645024"/>
            <a:ext cx="1008112" cy="720080"/>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Conector angulado 77"/>
          <p:cNvCxnSpPr>
            <a:stCxn id="22" idx="3"/>
            <a:endCxn id="45" idx="1"/>
          </p:cNvCxnSpPr>
          <p:nvPr/>
        </p:nvCxnSpPr>
        <p:spPr>
          <a:xfrm flipV="1">
            <a:off x="3851920" y="3645024"/>
            <a:ext cx="1008112" cy="504056"/>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3" name="Retângulo 32"/>
          <p:cNvSpPr/>
          <p:nvPr/>
        </p:nvSpPr>
        <p:spPr>
          <a:xfrm>
            <a:off x="4644008" y="3213556"/>
            <a:ext cx="1656184"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34" name="Retângulo 33"/>
          <p:cNvSpPr/>
          <p:nvPr/>
        </p:nvSpPr>
        <p:spPr>
          <a:xfrm>
            <a:off x="2411760" y="3213556"/>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Macrozonas Metropolitanas</a:t>
            </a:r>
            <a:endParaRPr lang="pt-BR" sz="1100" dirty="0"/>
          </a:p>
        </p:txBody>
      </p:sp>
      <p:sp>
        <p:nvSpPr>
          <p:cNvPr id="35" name="Retângulo 34"/>
          <p:cNvSpPr/>
          <p:nvPr/>
        </p:nvSpPr>
        <p:spPr>
          <a:xfrm>
            <a:off x="2411760" y="3573016"/>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Apoio a Gestão do Território</a:t>
            </a:r>
            <a:endParaRPr lang="pt-BR" sz="1100" dirty="0"/>
          </a:p>
        </p:txBody>
      </p:sp>
      <p:sp>
        <p:nvSpPr>
          <p:cNvPr id="36" name="Retângulo 35"/>
          <p:cNvSpPr/>
          <p:nvPr/>
        </p:nvSpPr>
        <p:spPr>
          <a:xfrm>
            <a:off x="2339752" y="3141548"/>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7" name="Retângulo 36"/>
          <p:cNvSpPr/>
          <p:nvPr/>
        </p:nvSpPr>
        <p:spPr>
          <a:xfrm>
            <a:off x="4572000" y="3141548"/>
            <a:ext cx="1800200" cy="79150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8" name="CaixaDeTexto 37"/>
          <p:cNvSpPr txBox="1"/>
          <p:nvPr/>
        </p:nvSpPr>
        <p:spPr>
          <a:xfrm>
            <a:off x="3779912" y="4221668"/>
            <a:ext cx="720080" cy="215444"/>
          </a:xfrm>
          <a:prstGeom prst="rect">
            <a:avLst/>
          </a:prstGeom>
          <a:noFill/>
        </p:spPr>
        <p:txBody>
          <a:bodyPr wrap="square" rtlCol="0">
            <a:spAutoFit/>
          </a:bodyPr>
          <a:lstStyle/>
          <a:p>
            <a:r>
              <a:rPr lang="pt-BR" sz="800" b="1" dirty="0" smtClean="0"/>
              <a:t>PDUI</a:t>
            </a:r>
            <a:endParaRPr lang="pt-BR" sz="800" b="1" dirty="0"/>
          </a:p>
        </p:txBody>
      </p:sp>
      <p:sp>
        <p:nvSpPr>
          <p:cNvPr id="39" name="CaixaDeTexto 38"/>
          <p:cNvSpPr txBox="1"/>
          <p:nvPr/>
        </p:nvSpPr>
        <p:spPr>
          <a:xfrm>
            <a:off x="5004048" y="2853516"/>
            <a:ext cx="1296144" cy="307777"/>
          </a:xfrm>
          <a:prstGeom prst="rect">
            <a:avLst/>
          </a:prstGeom>
          <a:noFill/>
        </p:spPr>
        <p:txBody>
          <a:bodyPr wrap="square" rtlCol="0">
            <a:spAutoFit/>
          </a:bodyPr>
          <a:lstStyle/>
          <a:p>
            <a:r>
              <a:rPr lang="pt-BR" sz="1400" dirty="0" smtClean="0"/>
              <a:t>Municípios</a:t>
            </a:r>
            <a:endParaRPr lang="pt-BR" sz="1400" dirty="0"/>
          </a:p>
        </p:txBody>
      </p:sp>
      <p:sp>
        <p:nvSpPr>
          <p:cNvPr id="42" name="Retângulo 41"/>
          <p:cNvSpPr/>
          <p:nvPr/>
        </p:nvSpPr>
        <p:spPr>
          <a:xfrm>
            <a:off x="2411760" y="3933636"/>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Metas e Ações</a:t>
            </a:r>
            <a:endParaRPr lang="pt-BR" sz="1200" dirty="0"/>
          </a:p>
        </p:txBody>
      </p:sp>
      <p:sp>
        <p:nvSpPr>
          <p:cNvPr id="43" name="CaixaDeTexto 42"/>
          <p:cNvSpPr txBox="1"/>
          <p:nvPr/>
        </p:nvSpPr>
        <p:spPr>
          <a:xfrm>
            <a:off x="2267744" y="2853516"/>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44" name="CaixaDeTexto 43"/>
          <p:cNvSpPr txBox="1"/>
          <p:nvPr/>
        </p:nvSpPr>
        <p:spPr>
          <a:xfrm>
            <a:off x="5724128" y="3861048"/>
            <a:ext cx="792088" cy="215444"/>
          </a:xfrm>
          <a:prstGeom prst="rect">
            <a:avLst/>
          </a:prstGeom>
          <a:noFill/>
        </p:spPr>
        <p:txBody>
          <a:bodyPr wrap="square" rtlCol="0">
            <a:spAutoFit/>
          </a:bodyPr>
          <a:lstStyle/>
          <a:p>
            <a:r>
              <a:rPr lang="pt-BR" sz="800" b="1" dirty="0" smtClean="0"/>
              <a:t>Plano Diretor</a:t>
            </a:r>
            <a:endParaRPr lang="pt-BR" sz="800" b="1" dirty="0"/>
          </a:p>
        </p:txBody>
      </p:sp>
      <p:sp>
        <p:nvSpPr>
          <p:cNvPr id="46" name="Retângulo 45"/>
          <p:cNvSpPr/>
          <p:nvPr/>
        </p:nvSpPr>
        <p:spPr>
          <a:xfrm>
            <a:off x="4644008" y="4077072"/>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7" name="Retângulo 46"/>
          <p:cNvSpPr/>
          <p:nvPr/>
        </p:nvSpPr>
        <p:spPr>
          <a:xfrm>
            <a:off x="4644008" y="3573596"/>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Ações</a:t>
            </a:r>
            <a:endParaRPr lang="pt-BR" sz="1100" dirty="0"/>
          </a:p>
        </p:txBody>
      </p:sp>
      <p:cxnSp>
        <p:nvCxnSpPr>
          <p:cNvPr id="48" name="Conector de seta reta 47"/>
          <p:cNvCxnSpPr>
            <a:stCxn id="34" idx="3"/>
            <a:endCxn id="33" idx="1"/>
          </p:cNvCxnSpPr>
          <p:nvPr/>
        </p:nvCxnSpPr>
        <p:spPr>
          <a:xfrm>
            <a:off x="3995936" y="3357572"/>
            <a:ext cx="64807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Conector de seta reta 49"/>
          <p:cNvCxnSpPr>
            <a:endCxn id="47" idx="1"/>
          </p:cNvCxnSpPr>
          <p:nvPr/>
        </p:nvCxnSpPr>
        <p:spPr>
          <a:xfrm>
            <a:off x="3995936" y="3717032"/>
            <a:ext cx="648072" cy="580"/>
          </a:xfrm>
          <a:prstGeom prst="straightConnector1">
            <a:avLst/>
          </a:prstGeom>
          <a:ln>
            <a:solidFill>
              <a:schemeClr val="accent1">
                <a:shade val="95000"/>
                <a:satMod val="105000"/>
                <a:alpha val="3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Conector angulado 51"/>
          <p:cNvCxnSpPr>
            <a:stCxn id="42" idx="3"/>
            <a:endCxn id="47" idx="1"/>
          </p:cNvCxnSpPr>
          <p:nvPr/>
        </p:nvCxnSpPr>
        <p:spPr>
          <a:xfrm flipV="1">
            <a:off x="3995936" y="3717612"/>
            <a:ext cx="648072" cy="360040"/>
          </a:xfrm>
          <a:prstGeom prst="bentConnector3">
            <a:avLst>
              <a:gd name="adj1" fmla="val 50000"/>
            </a:avLst>
          </a:prstGeom>
          <a:ln>
            <a:solidFill>
              <a:schemeClr val="accent1">
                <a:shade val="95000"/>
                <a:satMod val="10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Conector angulado 70"/>
          <p:cNvCxnSpPr>
            <a:stCxn id="35" idx="3"/>
            <a:endCxn id="33" idx="1"/>
          </p:cNvCxnSpPr>
          <p:nvPr/>
        </p:nvCxnSpPr>
        <p:spPr>
          <a:xfrm flipV="1">
            <a:off x="3995936" y="3357572"/>
            <a:ext cx="648072" cy="359460"/>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3" name="Conector angulado 72"/>
          <p:cNvCxnSpPr/>
          <p:nvPr/>
        </p:nvCxnSpPr>
        <p:spPr>
          <a:xfrm rot="10800000">
            <a:off x="3995936" y="3717032"/>
            <a:ext cx="648072" cy="504056"/>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3628 -0.13657 " pathEditMode="relative" ptsTypes="AA">
                                      <p:cBhvr>
                                        <p:cTn id="6" dur="2000" fill="hold"/>
                                        <p:tgtEl>
                                          <p:spTgt spid="3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3628 -0.13657 " pathEditMode="relative" ptsTypes="AA">
                                      <p:cBhvr>
                                        <p:cTn id="8" dur="2000" fill="hold"/>
                                        <p:tgtEl>
                                          <p:spTgt spid="34"/>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23628 -0.13657 " pathEditMode="relative" ptsTypes="AA">
                                      <p:cBhvr>
                                        <p:cTn id="10" dur="2000" fill="hold"/>
                                        <p:tgtEl>
                                          <p:spTgt spid="35"/>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23628 -0.13657 " pathEditMode="relative" ptsTypes="AA">
                                      <p:cBhvr>
                                        <p:cTn id="12" dur="2000" fill="hold"/>
                                        <p:tgtEl>
                                          <p:spTgt spid="36"/>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23628 -0.13657 " pathEditMode="relative" ptsTypes="AA">
                                      <p:cBhvr>
                                        <p:cTn id="14" dur="2000" fill="hold"/>
                                        <p:tgtEl>
                                          <p:spTgt spid="37"/>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23628 -0.13657 " pathEditMode="relative" ptsTypes="AA">
                                      <p:cBhvr>
                                        <p:cTn id="16" dur="2000" fill="hold"/>
                                        <p:tgtEl>
                                          <p:spTgt spid="3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23628 -0.13657 " pathEditMode="relative" ptsTypes="AA">
                                      <p:cBhvr>
                                        <p:cTn id="18" dur="2000" fill="hold"/>
                                        <p:tgtEl>
                                          <p:spTgt spid="3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23628 -0.13657 " pathEditMode="relative" ptsTypes="AA">
                                      <p:cBhvr>
                                        <p:cTn id="20" dur="2000" fill="hold"/>
                                        <p:tgtEl>
                                          <p:spTgt spid="42"/>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23628 -0.13657 " pathEditMode="relative" ptsTypes="AA">
                                      <p:cBhvr>
                                        <p:cTn id="22" dur="2000" fill="hold"/>
                                        <p:tgtEl>
                                          <p:spTgt spid="43"/>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23628 -0.13657 " pathEditMode="relative" ptsTypes="AA">
                                      <p:cBhvr>
                                        <p:cTn id="24" dur="2000" fill="hold"/>
                                        <p:tgtEl>
                                          <p:spTgt spid="44"/>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23628 -0.13657 " pathEditMode="relative" ptsTypes="AA">
                                      <p:cBhvr>
                                        <p:cTn id="26" dur="2000" fill="hold"/>
                                        <p:tgtEl>
                                          <p:spTgt spid="46"/>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23628 -0.13657 " pathEditMode="relative" ptsTypes="AA">
                                      <p:cBhvr>
                                        <p:cTn id="28" dur="2000" fill="hold"/>
                                        <p:tgtEl>
                                          <p:spTgt spid="47"/>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23628 -0.13657 " pathEditMode="relative" ptsTypes="AA">
                                      <p:cBhvr>
                                        <p:cTn id="30" dur="2000" fill="hold"/>
                                        <p:tgtEl>
                                          <p:spTgt spid="48"/>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23628 -0.13657 " pathEditMode="relative" ptsTypes="AA">
                                      <p:cBhvr>
                                        <p:cTn id="32" dur="2000" fill="hold"/>
                                        <p:tgtEl>
                                          <p:spTgt spid="50"/>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23628 -0.13657 " pathEditMode="relative" ptsTypes="AA">
                                      <p:cBhvr>
                                        <p:cTn id="34" dur="2000" fill="hold"/>
                                        <p:tgtEl>
                                          <p:spTgt spid="52"/>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23628 -0.13657 " pathEditMode="relative" ptsTypes="AA">
                                      <p:cBhvr>
                                        <p:cTn id="36" dur="2000" fill="hold"/>
                                        <p:tgtEl>
                                          <p:spTgt spid="71"/>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23628 -0.13657 " pathEditMode="relative" ptsTypes="AA">
                                      <p:cBhvr>
                                        <p:cTn id="38" dur="2000" fill="hold"/>
                                        <p:tgtEl>
                                          <p:spTgt spid="7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p:bldP spid="39" grpId="0"/>
      <p:bldP spid="42" grpId="0" animBg="1"/>
      <p:bldP spid="43" grpId="0"/>
      <p:bldP spid="44" grpId="0"/>
      <p:bldP spid="46" grpId="0" animBg="1"/>
      <p:bldP spid="4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483768" y="2276872"/>
            <a:ext cx="1656184"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24" name="Retângulo 23"/>
          <p:cNvSpPr/>
          <p:nvPr/>
        </p:nvSpPr>
        <p:spPr>
          <a:xfrm>
            <a:off x="251520" y="227687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Macrozonas Metropolitanas</a:t>
            </a:r>
            <a:endParaRPr lang="pt-BR" sz="1050" dirty="0"/>
          </a:p>
        </p:txBody>
      </p:sp>
      <p:sp>
        <p:nvSpPr>
          <p:cNvPr id="25" name="Retângulo 24"/>
          <p:cNvSpPr/>
          <p:nvPr/>
        </p:nvSpPr>
        <p:spPr>
          <a:xfrm>
            <a:off x="251520" y="263691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Apoio a Gestão do Território</a:t>
            </a:r>
            <a:endParaRPr lang="pt-BR" sz="1050" dirty="0"/>
          </a:p>
        </p:txBody>
      </p:sp>
      <p:sp>
        <p:nvSpPr>
          <p:cNvPr id="29" name="Retângulo 28"/>
          <p:cNvSpPr/>
          <p:nvPr/>
        </p:nvSpPr>
        <p:spPr>
          <a:xfrm>
            <a:off x="179512" y="2204864"/>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2411760" y="2204864"/>
            <a:ext cx="1800200" cy="79208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619672" y="3284984"/>
            <a:ext cx="720080" cy="215444"/>
          </a:xfrm>
          <a:prstGeom prst="rect">
            <a:avLst/>
          </a:prstGeom>
          <a:noFill/>
        </p:spPr>
        <p:txBody>
          <a:bodyPr wrap="square" rtlCol="0">
            <a:spAutoFit/>
          </a:bodyPr>
          <a:lstStyle/>
          <a:p>
            <a:r>
              <a:rPr lang="pt-BR" sz="800" b="1" dirty="0" smtClean="0"/>
              <a:t>PDUI</a:t>
            </a:r>
            <a:endParaRPr lang="pt-BR" sz="800" b="1" dirty="0"/>
          </a:p>
        </p:txBody>
      </p:sp>
      <p:sp>
        <p:nvSpPr>
          <p:cNvPr id="41" name="CaixaDeTexto 40"/>
          <p:cNvSpPr txBox="1"/>
          <p:nvPr/>
        </p:nvSpPr>
        <p:spPr>
          <a:xfrm>
            <a:off x="2843808" y="1916832"/>
            <a:ext cx="1296144" cy="307777"/>
          </a:xfrm>
          <a:prstGeom prst="rect">
            <a:avLst/>
          </a:prstGeom>
          <a:noFill/>
        </p:spPr>
        <p:txBody>
          <a:bodyPr wrap="square" rtlCol="0">
            <a:spAutoFit/>
          </a:bodyPr>
          <a:lstStyle/>
          <a:p>
            <a:r>
              <a:rPr lang="pt-BR" sz="1400" dirty="0" smtClean="0"/>
              <a:t>Municípios</a:t>
            </a:r>
            <a:endParaRPr lang="pt-BR" sz="1400" dirty="0"/>
          </a:p>
        </p:txBody>
      </p:sp>
      <p:sp>
        <p:nvSpPr>
          <p:cNvPr id="22" name="Retângulo 21"/>
          <p:cNvSpPr/>
          <p:nvPr/>
        </p:nvSpPr>
        <p:spPr>
          <a:xfrm>
            <a:off x="251520" y="299695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27" name="CaixaDeTexto 26"/>
          <p:cNvSpPr txBox="1"/>
          <p:nvPr/>
        </p:nvSpPr>
        <p:spPr>
          <a:xfrm>
            <a:off x="107504" y="1916832"/>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0" name="CaixaDeTexto 29"/>
          <p:cNvSpPr txBox="1"/>
          <p:nvPr/>
        </p:nvSpPr>
        <p:spPr>
          <a:xfrm>
            <a:off x="3563888" y="2924944"/>
            <a:ext cx="1656184" cy="215444"/>
          </a:xfrm>
          <a:prstGeom prst="rect">
            <a:avLst/>
          </a:prstGeom>
          <a:noFill/>
        </p:spPr>
        <p:txBody>
          <a:bodyPr wrap="square" rtlCol="0">
            <a:spAutoFit/>
          </a:bodyPr>
          <a:lstStyle/>
          <a:p>
            <a:r>
              <a:rPr lang="pt-BR" sz="800" b="1" dirty="0" smtClean="0"/>
              <a:t>Plano Diretor</a:t>
            </a:r>
            <a:endParaRPr lang="pt-BR" sz="800" b="1" dirty="0"/>
          </a:p>
        </p:txBody>
      </p:sp>
      <p:sp>
        <p:nvSpPr>
          <p:cNvPr id="32" name="Retângulo 31"/>
          <p:cNvSpPr/>
          <p:nvPr/>
        </p:nvSpPr>
        <p:spPr>
          <a:xfrm>
            <a:off x="2483768" y="3140968"/>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5" name="Retângulo 44"/>
          <p:cNvSpPr/>
          <p:nvPr/>
        </p:nvSpPr>
        <p:spPr>
          <a:xfrm>
            <a:off x="2483768" y="263691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cxnSp>
        <p:nvCxnSpPr>
          <p:cNvPr id="67" name="Conector de seta reta 66"/>
          <p:cNvCxnSpPr>
            <a:stCxn id="24" idx="3"/>
            <a:endCxn id="19" idx="1"/>
          </p:cNvCxnSpPr>
          <p:nvPr/>
        </p:nvCxnSpPr>
        <p:spPr>
          <a:xfrm>
            <a:off x="1835696" y="2420888"/>
            <a:ext cx="64807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2" name="CaixaDeTexto 81"/>
          <p:cNvSpPr txBox="1"/>
          <p:nvPr/>
        </p:nvSpPr>
        <p:spPr>
          <a:xfrm>
            <a:off x="5004048" y="2060848"/>
            <a:ext cx="3816424" cy="2046714"/>
          </a:xfrm>
          <a:prstGeom prst="rect">
            <a:avLst/>
          </a:prstGeom>
          <a:noFill/>
        </p:spPr>
        <p:txBody>
          <a:bodyPr wrap="square" rtlCol="0">
            <a:spAutoFit/>
          </a:bodyPr>
          <a:lstStyle/>
          <a:p>
            <a:r>
              <a:rPr lang="pt-BR" sz="1400" b="1" dirty="0" smtClean="0"/>
              <a:t>Instância Metropolitana</a:t>
            </a:r>
          </a:p>
          <a:p>
            <a:pPr>
              <a:buFontTx/>
              <a:buChar char="-"/>
            </a:pPr>
            <a:r>
              <a:rPr lang="pt-BR" sz="1300" dirty="0" smtClean="0"/>
              <a:t> Disponibilizar padrões de nomenclaturas a serem seguidas</a:t>
            </a:r>
          </a:p>
          <a:p>
            <a:pPr>
              <a:buFontTx/>
              <a:buChar char="-"/>
            </a:pPr>
            <a:r>
              <a:rPr lang="pt-BR" sz="1300" dirty="0" smtClean="0"/>
              <a:t> Indicar macrozonas de interesse metropolitano</a:t>
            </a:r>
          </a:p>
          <a:p>
            <a:endParaRPr lang="pt-BR" dirty="0" smtClean="0"/>
          </a:p>
          <a:p>
            <a:r>
              <a:rPr lang="pt-BR" sz="1400" b="1" dirty="0" smtClean="0"/>
              <a:t>Municípios</a:t>
            </a:r>
          </a:p>
          <a:p>
            <a:pPr>
              <a:buFontTx/>
              <a:buChar char="-"/>
            </a:pPr>
            <a:r>
              <a:rPr lang="pt-BR" sz="1400" dirty="0" smtClean="0"/>
              <a:t> </a:t>
            </a:r>
            <a:r>
              <a:rPr lang="pt-BR" sz="1300" dirty="0" smtClean="0"/>
              <a:t>Seguir os padrões disponibilizados</a:t>
            </a:r>
          </a:p>
          <a:p>
            <a:pPr>
              <a:buFontTx/>
              <a:buChar char="-"/>
            </a:pPr>
            <a:r>
              <a:rPr lang="pt-BR" sz="1300" dirty="0" smtClean="0"/>
              <a:t> Estabelecer os detalhamentos das macrozona metropolitana incidentes em seu território</a:t>
            </a:r>
            <a:endParaRPr lang="pt-BR" sz="13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6964524" cy="661720"/>
          </a:xfrm>
          <a:prstGeom prst="rect">
            <a:avLst/>
          </a:prstGeom>
          <a:noFill/>
        </p:spPr>
        <p:txBody>
          <a:bodyPr wrap="square" rtlCol="0">
            <a:spAutoFit/>
          </a:bodyPr>
          <a:lstStyle/>
          <a:p>
            <a:r>
              <a:rPr lang="pt-BR" sz="3700" spc="-150" dirty="0" smtClean="0">
                <a:solidFill>
                  <a:schemeClr val="bg1">
                    <a:lumMod val="50000"/>
                  </a:schemeClr>
                </a:solidFill>
              </a:rPr>
              <a:t>Histórico de Produção do GT</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8" name="Pentágono 17"/>
          <p:cNvSpPr/>
          <p:nvPr/>
        </p:nvSpPr>
        <p:spPr>
          <a:xfrm flipH="1">
            <a:off x="1403648" y="1772816"/>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1ª Reunião</a:t>
            </a:r>
            <a:endParaRPr lang="pt-BR" sz="1100" b="1" dirty="0"/>
          </a:p>
        </p:txBody>
      </p:sp>
      <p:sp>
        <p:nvSpPr>
          <p:cNvPr id="19" name="Pentágono 18"/>
          <p:cNvSpPr/>
          <p:nvPr/>
        </p:nvSpPr>
        <p:spPr>
          <a:xfrm flipH="1">
            <a:off x="1403648" y="2060848"/>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2ª Reunião</a:t>
            </a:r>
            <a:endParaRPr lang="pt-BR" sz="1100" b="1" dirty="0"/>
          </a:p>
        </p:txBody>
      </p:sp>
      <p:sp>
        <p:nvSpPr>
          <p:cNvPr id="20" name="Pentágono 19"/>
          <p:cNvSpPr/>
          <p:nvPr/>
        </p:nvSpPr>
        <p:spPr>
          <a:xfrm flipH="1">
            <a:off x="1403648" y="2348880"/>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3ª Reunião</a:t>
            </a:r>
            <a:endParaRPr lang="pt-BR" sz="1100" b="1" dirty="0"/>
          </a:p>
        </p:txBody>
      </p:sp>
      <p:sp>
        <p:nvSpPr>
          <p:cNvPr id="35" name="Pentágono 34"/>
          <p:cNvSpPr/>
          <p:nvPr/>
        </p:nvSpPr>
        <p:spPr>
          <a:xfrm flipH="1">
            <a:off x="1403648" y="2636912"/>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4ª Reunião</a:t>
            </a:r>
            <a:endParaRPr lang="pt-BR" sz="1100" b="1" dirty="0"/>
          </a:p>
        </p:txBody>
      </p:sp>
      <p:sp>
        <p:nvSpPr>
          <p:cNvPr id="36" name="Pentágono 35"/>
          <p:cNvSpPr/>
          <p:nvPr/>
        </p:nvSpPr>
        <p:spPr>
          <a:xfrm flipH="1">
            <a:off x="1403648" y="2924944"/>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5ª Reunião</a:t>
            </a:r>
            <a:endParaRPr lang="pt-BR" sz="1100" b="1" dirty="0"/>
          </a:p>
        </p:txBody>
      </p:sp>
      <p:sp>
        <p:nvSpPr>
          <p:cNvPr id="37" name="Pentágono 36"/>
          <p:cNvSpPr/>
          <p:nvPr/>
        </p:nvSpPr>
        <p:spPr>
          <a:xfrm flipH="1">
            <a:off x="1403648" y="3212976"/>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6ª Reunião</a:t>
            </a:r>
            <a:endParaRPr lang="pt-BR" sz="1100" b="1" dirty="0"/>
          </a:p>
        </p:txBody>
      </p:sp>
      <p:sp>
        <p:nvSpPr>
          <p:cNvPr id="38" name="Pentágono 37"/>
          <p:cNvSpPr/>
          <p:nvPr/>
        </p:nvSpPr>
        <p:spPr>
          <a:xfrm flipH="1">
            <a:off x="1403648" y="3501008"/>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7ª Reunião</a:t>
            </a:r>
            <a:endParaRPr lang="pt-BR" sz="1100" b="1" dirty="0"/>
          </a:p>
        </p:txBody>
      </p:sp>
      <p:sp>
        <p:nvSpPr>
          <p:cNvPr id="39" name="Pentágono 38"/>
          <p:cNvSpPr/>
          <p:nvPr/>
        </p:nvSpPr>
        <p:spPr>
          <a:xfrm flipH="1">
            <a:off x="1403648" y="3789040"/>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8ª Reunião</a:t>
            </a:r>
            <a:endParaRPr lang="pt-BR" sz="1100" b="1" dirty="0"/>
          </a:p>
        </p:txBody>
      </p:sp>
      <p:sp>
        <p:nvSpPr>
          <p:cNvPr id="40" name="Pentágono 39"/>
          <p:cNvSpPr/>
          <p:nvPr/>
        </p:nvSpPr>
        <p:spPr>
          <a:xfrm flipH="1">
            <a:off x="1403648" y="4077072"/>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9ª Reunião</a:t>
            </a:r>
            <a:endParaRPr lang="pt-BR" sz="1100" b="1" dirty="0"/>
          </a:p>
        </p:txBody>
      </p:sp>
      <p:sp>
        <p:nvSpPr>
          <p:cNvPr id="41" name="Pentágono 40"/>
          <p:cNvSpPr/>
          <p:nvPr/>
        </p:nvSpPr>
        <p:spPr>
          <a:xfrm flipH="1">
            <a:off x="1403648" y="4365104"/>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10ª Reunião</a:t>
            </a:r>
            <a:endParaRPr lang="pt-BR" sz="1050" b="1" dirty="0"/>
          </a:p>
        </p:txBody>
      </p:sp>
      <p:sp>
        <p:nvSpPr>
          <p:cNvPr id="42" name="Pentágono 41"/>
          <p:cNvSpPr/>
          <p:nvPr/>
        </p:nvSpPr>
        <p:spPr>
          <a:xfrm flipH="1">
            <a:off x="1403648" y="4653136"/>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11ª Reunião</a:t>
            </a:r>
            <a:endParaRPr lang="pt-BR" sz="1050" b="1" dirty="0"/>
          </a:p>
        </p:txBody>
      </p:sp>
      <p:sp>
        <p:nvSpPr>
          <p:cNvPr id="43" name="Pentágono 42"/>
          <p:cNvSpPr/>
          <p:nvPr/>
        </p:nvSpPr>
        <p:spPr>
          <a:xfrm flipH="1">
            <a:off x="1403648" y="4941168"/>
            <a:ext cx="936104" cy="216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12ª Reunião</a:t>
            </a:r>
            <a:endParaRPr lang="pt-BR" sz="1050" b="1" dirty="0"/>
          </a:p>
        </p:txBody>
      </p:sp>
      <p:sp>
        <p:nvSpPr>
          <p:cNvPr id="44" name="Pentágono 43"/>
          <p:cNvSpPr/>
          <p:nvPr/>
        </p:nvSpPr>
        <p:spPr>
          <a:xfrm flipH="1">
            <a:off x="1403648" y="5229200"/>
            <a:ext cx="936104" cy="216024"/>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13ª Reunião</a:t>
            </a:r>
            <a:endParaRPr lang="pt-BR" sz="1050" b="1" dirty="0"/>
          </a:p>
        </p:txBody>
      </p:sp>
      <p:sp>
        <p:nvSpPr>
          <p:cNvPr id="45" name="Pentágono 44"/>
          <p:cNvSpPr/>
          <p:nvPr/>
        </p:nvSpPr>
        <p:spPr>
          <a:xfrm flipH="1">
            <a:off x="1403648" y="5517232"/>
            <a:ext cx="936104" cy="216024"/>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14ª Reunião</a:t>
            </a:r>
            <a:endParaRPr lang="pt-BR" sz="1050" b="1" dirty="0"/>
          </a:p>
        </p:txBody>
      </p:sp>
      <p:sp>
        <p:nvSpPr>
          <p:cNvPr id="46" name="Pentágono 45"/>
          <p:cNvSpPr/>
          <p:nvPr/>
        </p:nvSpPr>
        <p:spPr>
          <a:xfrm flipH="1">
            <a:off x="1403648" y="5805264"/>
            <a:ext cx="936104" cy="216024"/>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15ª Reunião</a:t>
            </a:r>
            <a:endParaRPr lang="pt-BR" sz="1050" b="1" dirty="0"/>
          </a:p>
        </p:txBody>
      </p:sp>
      <p:sp>
        <p:nvSpPr>
          <p:cNvPr id="47" name="Pentágono 46"/>
          <p:cNvSpPr/>
          <p:nvPr/>
        </p:nvSpPr>
        <p:spPr>
          <a:xfrm flipH="1">
            <a:off x="1403648" y="6093296"/>
            <a:ext cx="936104" cy="216024"/>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smtClean="0"/>
              <a:t>16ª Reunião</a:t>
            </a:r>
            <a:endParaRPr lang="pt-BR" sz="1050" b="1" dirty="0"/>
          </a:p>
        </p:txBody>
      </p:sp>
      <p:cxnSp>
        <p:nvCxnSpPr>
          <p:cNvPr id="49" name="Conector reto 48"/>
          <p:cNvCxnSpPr/>
          <p:nvPr/>
        </p:nvCxnSpPr>
        <p:spPr>
          <a:xfrm>
            <a:off x="1547664" y="1988840"/>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CaixaDeTexto 49"/>
          <p:cNvSpPr txBox="1"/>
          <p:nvPr/>
        </p:nvSpPr>
        <p:spPr>
          <a:xfrm>
            <a:off x="2267744" y="1700808"/>
            <a:ext cx="720080" cy="215444"/>
          </a:xfrm>
          <a:prstGeom prst="rect">
            <a:avLst/>
          </a:prstGeom>
          <a:noFill/>
        </p:spPr>
        <p:txBody>
          <a:bodyPr wrap="square" rtlCol="0">
            <a:spAutoFit/>
          </a:bodyPr>
          <a:lstStyle/>
          <a:p>
            <a:r>
              <a:rPr lang="pt-BR" sz="800" b="1" dirty="0" smtClean="0">
                <a:solidFill>
                  <a:schemeClr val="tx2"/>
                </a:solidFill>
              </a:rPr>
              <a:t>18/08/2017</a:t>
            </a:r>
            <a:endParaRPr lang="pt-BR" sz="800" b="1" dirty="0">
              <a:solidFill>
                <a:schemeClr val="tx2"/>
              </a:solidFill>
            </a:endParaRPr>
          </a:p>
        </p:txBody>
      </p:sp>
      <p:sp>
        <p:nvSpPr>
          <p:cNvPr id="52" name="CaixaDeTexto 51"/>
          <p:cNvSpPr txBox="1"/>
          <p:nvPr/>
        </p:nvSpPr>
        <p:spPr>
          <a:xfrm>
            <a:off x="3059832" y="1772816"/>
            <a:ext cx="3672408" cy="215444"/>
          </a:xfrm>
          <a:prstGeom prst="rect">
            <a:avLst/>
          </a:prstGeom>
          <a:noFill/>
        </p:spPr>
        <p:txBody>
          <a:bodyPr wrap="square" rtlCol="0">
            <a:spAutoFit/>
          </a:bodyPr>
          <a:lstStyle/>
          <a:p>
            <a:r>
              <a:rPr lang="pt-BR" sz="800" dirty="0" smtClean="0"/>
              <a:t>Visão Geral entre Zoneamento Municipal e Macrozoneamento Metropolitano</a:t>
            </a:r>
            <a:endParaRPr lang="pt-BR" sz="800" dirty="0"/>
          </a:p>
        </p:txBody>
      </p:sp>
      <p:cxnSp>
        <p:nvCxnSpPr>
          <p:cNvPr id="53" name="Conector reto 52"/>
          <p:cNvCxnSpPr/>
          <p:nvPr/>
        </p:nvCxnSpPr>
        <p:spPr>
          <a:xfrm>
            <a:off x="1547664" y="2276872"/>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CaixaDeTexto 53"/>
          <p:cNvSpPr txBox="1"/>
          <p:nvPr/>
        </p:nvSpPr>
        <p:spPr>
          <a:xfrm>
            <a:off x="2267744" y="1988840"/>
            <a:ext cx="720080" cy="215444"/>
          </a:xfrm>
          <a:prstGeom prst="rect">
            <a:avLst/>
          </a:prstGeom>
          <a:noFill/>
        </p:spPr>
        <p:txBody>
          <a:bodyPr wrap="square" rtlCol="0">
            <a:spAutoFit/>
          </a:bodyPr>
          <a:lstStyle/>
          <a:p>
            <a:r>
              <a:rPr lang="pt-BR" sz="800" b="1" dirty="0" smtClean="0">
                <a:solidFill>
                  <a:schemeClr val="tx2"/>
                </a:solidFill>
              </a:rPr>
              <a:t>25/08/2017</a:t>
            </a:r>
            <a:endParaRPr lang="pt-BR" sz="800" b="1" dirty="0">
              <a:solidFill>
                <a:schemeClr val="tx2"/>
              </a:solidFill>
            </a:endParaRPr>
          </a:p>
        </p:txBody>
      </p:sp>
      <p:sp>
        <p:nvSpPr>
          <p:cNvPr id="55" name="CaixaDeTexto 54"/>
          <p:cNvSpPr txBox="1"/>
          <p:nvPr/>
        </p:nvSpPr>
        <p:spPr>
          <a:xfrm>
            <a:off x="3059832" y="2060848"/>
            <a:ext cx="3672408" cy="215444"/>
          </a:xfrm>
          <a:prstGeom prst="rect">
            <a:avLst/>
          </a:prstGeom>
          <a:noFill/>
        </p:spPr>
        <p:txBody>
          <a:bodyPr wrap="square" rtlCol="0">
            <a:spAutoFit/>
          </a:bodyPr>
          <a:lstStyle/>
          <a:p>
            <a:r>
              <a:rPr lang="pt-BR" sz="800" dirty="0" smtClean="0"/>
              <a:t>Discussão sobre legenda única para as macrozonas municipais</a:t>
            </a:r>
            <a:endParaRPr lang="pt-BR" sz="800" dirty="0"/>
          </a:p>
        </p:txBody>
      </p:sp>
      <p:cxnSp>
        <p:nvCxnSpPr>
          <p:cNvPr id="56" name="Conector reto 55"/>
          <p:cNvCxnSpPr/>
          <p:nvPr/>
        </p:nvCxnSpPr>
        <p:spPr>
          <a:xfrm>
            <a:off x="1547664" y="2564904"/>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CaixaDeTexto 56"/>
          <p:cNvSpPr txBox="1"/>
          <p:nvPr/>
        </p:nvSpPr>
        <p:spPr>
          <a:xfrm>
            <a:off x="2267744" y="2276872"/>
            <a:ext cx="720080" cy="215444"/>
          </a:xfrm>
          <a:prstGeom prst="rect">
            <a:avLst/>
          </a:prstGeom>
          <a:noFill/>
        </p:spPr>
        <p:txBody>
          <a:bodyPr wrap="square" rtlCol="0">
            <a:spAutoFit/>
          </a:bodyPr>
          <a:lstStyle/>
          <a:p>
            <a:r>
              <a:rPr lang="pt-BR" sz="800" b="1" dirty="0" smtClean="0">
                <a:solidFill>
                  <a:schemeClr val="tx2"/>
                </a:solidFill>
              </a:rPr>
              <a:t>04/09/2017</a:t>
            </a:r>
            <a:endParaRPr lang="pt-BR" sz="800" b="1" dirty="0">
              <a:solidFill>
                <a:schemeClr val="tx2"/>
              </a:solidFill>
            </a:endParaRPr>
          </a:p>
        </p:txBody>
      </p:sp>
      <p:sp>
        <p:nvSpPr>
          <p:cNvPr id="58" name="CaixaDeTexto 57"/>
          <p:cNvSpPr txBox="1"/>
          <p:nvPr/>
        </p:nvSpPr>
        <p:spPr>
          <a:xfrm>
            <a:off x="3059832" y="2348880"/>
            <a:ext cx="3672408" cy="215444"/>
          </a:xfrm>
          <a:prstGeom prst="rect">
            <a:avLst/>
          </a:prstGeom>
          <a:noFill/>
        </p:spPr>
        <p:txBody>
          <a:bodyPr wrap="square" rtlCol="0">
            <a:spAutoFit/>
          </a:bodyPr>
          <a:lstStyle/>
          <a:p>
            <a:r>
              <a:rPr lang="pt-BR" sz="800" dirty="0" smtClean="0"/>
              <a:t>Leitura unificada - Cruzamentos</a:t>
            </a:r>
            <a:endParaRPr lang="pt-BR" sz="800" dirty="0"/>
          </a:p>
        </p:txBody>
      </p:sp>
      <p:cxnSp>
        <p:nvCxnSpPr>
          <p:cNvPr id="59" name="Conector reto 58"/>
          <p:cNvCxnSpPr/>
          <p:nvPr/>
        </p:nvCxnSpPr>
        <p:spPr>
          <a:xfrm>
            <a:off x="1547664" y="2852936"/>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CaixaDeTexto 59"/>
          <p:cNvSpPr txBox="1"/>
          <p:nvPr/>
        </p:nvSpPr>
        <p:spPr>
          <a:xfrm>
            <a:off x="2267744" y="2564904"/>
            <a:ext cx="720080" cy="215444"/>
          </a:xfrm>
          <a:prstGeom prst="rect">
            <a:avLst/>
          </a:prstGeom>
          <a:noFill/>
        </p:spPr>
        <p:txBody>
          <a:bodyPr wrap="square" rtlCol="0">
            <a:spAutoFit/>
          </a:bodyPr>
          <a:lstStyle/>
          <a:p>
            <a:r>
              <a:rPr lang="pt-BR" sz="800" b="1" dirty="0" smtClean="0">
                <a:solidFill>
                  <a:schemeClr val="tx2"/>
                </a:solidFill>
              </a:rPr>
              <a:t>15/09/2017</a:t>
            </a:r>
            <a:endParaRPr lang="pt-BR" sz="800" b="1" dirty="0">
              <a:solidFill>
                <a:schemeClr val="tx2"/>
              </a:solidFill>
            </a:endParaRPr>
          </a:p>
        </p:txBody>
      </p:sp>
      <p:sp>
        <p:nvSpPr>
          <p:cNvPr id="61" name="CaixaDeTexto 60"/>
          <p:cNvSpPr txBox="1"/>
          <p:nvPr/>
        </p:nvSpPr>
        <p:spPr>
          <a:xfrm>
            <a:off x="3059832" y="2636912"/>
            <a:ext cx="3672408" cy="215444"/>
          </a:xfrm>
          <a:prstGeom prst="rect">
            <a:avLst/>
          </a:prstGeom>
          <a:noFill/>
        </p:spPr>
        <p:txBody>
          <a:bodyPr wrap="square" rtlCol="0">
            <a:spAutoFit/>
          </a:bodyPr>
          <a:lstStyle/>
          <a:p>
            <a:r>
              <a:rPr lang="pt-BR" sz="800" dirty="0" smtClean="0"/>
              <a:t>Leitura unificada - Cruzamentos</a:t>
            </a:r>
            <a:endParaRPr lang="pt-BR" sz="800" dirty="0"/>
          </a:p>
        </p:txBody>
      </p:sp>
      <p:cxnSp>
        <p:nvCxnSpPr>
          <p:cNvPr id="62" name="Conector reto 61"/>
          <p:cNvCxnSpPr/>
          <p:nvPr/>
        </p:nvCxnSpPr>
        <p:spPr>
          <a:xfrm>
            <a:off x="1547664" y="3140968"/>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CaixaDeTexto 62"/>
          <p:cNvSpPr txBox="1"/>
          <p:nvPr/>
        </p:nvSpPr>
        <p:spPr>
          <a:xfrm>
            <a:off x="2267744" y="2852936"/>
            <a:ext cx="720080" cy="215444"/>
          </a:xfrm>
          <a:prstGeom prst="rect">
            <a:avLst/>
          </a:prstGeom>
          <a:noFill/>
        </p:spPr>
        <p:txBody>
          <a:bodyPr wrap="square" rtlCol="0">
            <a:spAutoFit/>
          </a:bodyPr>
          <a:lstStyle/>
          <a:p>
            <a:r>
              <a:rPr lang="pt-BR" sz="800" b="1" dirty="0" smtClean="0">
                <a:solidFill>
                  <a:schemeClr val="tx2"/>
                </a:solidFill>
              </a:rPr>
              <a:t>22/09/2017</a:t>
            </a:r>
            <a:endParaRPr lang="pt-BR" sz="800" b="1" dirty="0">
              <a:solidFill>
                <a:schemeClr val="tx2"/>
              </a:solidFill>
            </a:endParaRPr>
          </a:p>
        </p:txBody>
      </p:sp>
      <p:sp>
        <p:nvSpPr>
          <p:cNvPr id="64" name="CaixaDeTexto 63"/>
          <p:cNvSpPr txBox="1"/>
          <p:nvPr/>
        </p:nvSpPr>
        <p:spPr>
          <a:xfrm>
            <a:off x="3059832" y="2924944"/>
            <a:ext cx="3672408" cy="215444"/>
          </a:xfrm>
          <a:prstGeom prst="rect">
            <a:avLst/>
          </a:prstGeom>
          <a:noFill/>
        </p:spPr>
        <p:txBody>
          <a:bodyPr wrap="square" rtlCol="0">
            <a:spAutoFit/>
          </a:bodyPr>
          <a:lstStyle/>
          <a:p>
            <a:r>
              <a:rPr lang="pt-BR" sz="800" dirty="0" smtClean="0"/>
              <a:t>Trabalho com Mapas Impressos:  Áreas Ambientais e Leitura Unificada</a:t>
            </a:r>
            <a:endParaRPr lang="pt-BR" sz="800" dirty="0"/>
          </a:p>
        </p:txBody>
      </p:sp>
      <p:cxnSp>
        <p:nvCxnSpPr>
          <p:cNvPr id="65" name="Conector reto 64"/>
          <p:cNvCxnSpPr/>
          <p:nvPr/>
        </p:nvCxnSpPr>
        <p:spPr>
          <a:xfrm>
            <a:off x="1547664" y="3429000"/>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CaixaDeTexto 65"/>
          <p:cNvSpPr txBox="1"/>
          <p:nvPr/>
        </p:nvSpPr>
        <p:spPr>
          <a:xfrm>
            <a:off x="2267744" y="3140968"/>
            <a:ext cx="720080" cy="215444"/>
          </a:xfrm>
          <a:prstGeom prst="rect">
            <a:avLst/>
          </a:prstGeom>
          <a:noFill/>
        </p:spPr>
        <p:txBody>
          <a:bodyPr wrap="square" rtlCol="0">
            <a:spAutoFit/>
          </a:bodyPr>
          <a:lstStyle/>
          <a:p>
            <a:r>
              <a:rPr lang="pt-BR" sz="800" b="1" dirty="0" smtClean="0">
                <a:solidFill>
                  <a:schemeClr val="tx2"/>
                </a:solidFill>
              </a:rPr>
              <a:t>05/10/2017</a:t>
            </a:r>
            <a:endParaRPr lang="pt-BR" sz="800" b="1" dirty="0">
              <a:solidFill>
                <a:schemeClr val="tx2"/>
              </a:solidFill>
            </a:endParaRPr>
          </a:p>
        </p:txBody>
      </p:sp>
      <p:sp>
        <p:nvSpPr>
          <p:cNvPr id="67" name="CaixaDeTexto 66"/>
          <p:cNvSpPr txBox="1"/>
          <p:nvPr/>
        </p:nvSpPr>
        <p:spPr>
          <a:xfrm>
            <a:off x="3059832" y="3212976"/>
            <a:ext cx="3672408" cy="215444"/>
          </a:xfrm>
          <a:prstGeom prst="rect">
            <a:avLst/>
          </a:prstGeom>
          <a:noFill/>
        </p:spPr>
        <p:txBody>
          <a:bodyPr wrap="square" rtlCol="0">
            <a:spAutoFit/>
          </a:bodyPr>
          <a:lstStyle/>
          <a:p>
            <a:r>
              <a:rPr lang="pt-BR" sz="800" dirty="0" smtClean="0"/>
              <a:t>Proposição de Estrutura</a:t>
            </a:r>
            <a:endParaRPr lang="pt-BR" sz="800" dirty="0"/>
          </a:p>
        </p:txBody>
      </p:sp>
      <p:cxnSp>
        <p:nvCxnSpPr>
          <p:cNvPr id="68" name="Conector reto 67"/>
          <p:cNvCxnSpPr/>
          <p:nvPr/>
        </p:nvCxnSpPr>
        <p:spPr>
          <a:xfrm>
            <a:off x="1547664" y="3717032"/>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CaixaDeTexto 68"/>
          <p:cNvSpPr txBox="1"/>
          <p:nvPr/>
        </p:nvSpPr>
        <p:spPr>
          <a:xfrm>
            <a:off x="2267744" y="3429000"/>
            <a:ext cx="720080" cy="215444"/>
          </a:xfrm>
          <a:prstGeom prst="rect">
            <a:avLst/>
          </a:prstGeom>
          <a:noFill/>
        </p:spPr>
        <p:txBody>
          <a:bodyPr wrap="square" rtlCol="0">
            <a:spAutoFit/>
          </a:bodyPr>
          <a:lstStyle/>
          <a:p>
            <a:r>
              <a:rPr lang="pt-BR" sz="800" b="1" dirty="0" smtClean="0">
                <a:solidFill>
                  <a:schemeClr val="tx2"/>
                </a:solidFill>
              </a:rPr>
              <a:t>11/10/2017</a:t>
            </a:r>
            <a:endParaRPr lang="pt-BR" sz="800" b="1" dirty="0">
              <a:solidFill>
                <a:schemeClr val="tx2"/>
              </a:solidFill>
            </a:endParaRPr>
          </a:p>
        </p:txBody>
      </p:sp>
      <p:sp>
        <p:nvSpPr>
          <p:cNvPr id="70" name="CaixaDeTexto 69"/>
          <p:cNvSpPr txBox="1"/>
          <p:nvPr/>
        </p:nvSpPr>
        <p:spPr>
          <a:xfrm>
            <a:off x="3059832" y="3501008"/>
            <a:ext cx="3672408" cy="215444"/>
          </a:xfrm>
          <a:prstGeom prst="rect">
            <a:avLst/>
          </a:prstGeom>
          <a:noFill/>
        </p:spPr>
        <p:txBody>
          <a:bodyPr wrap="square" rtlCol="0">
            <a:spAutoFit/>
          </a:bodyPr>
          <a:lstStyle/>
          <a:p>
            <a:r>
              <a:rPr lang="pt-BR" sz="800" dirty="0" smtClean="0"/>
              <a:t>Escalas de Trabalho</a:t>
            </a:r>
            <a:endParaRPr lang="pt-BR" sz="800" dirty="0"/>
          </a:p>
        </p:txBody>
      </p:sp>
      <p:cxnSp>
        <p:nvCxnSpPr>
          <p:cNvPr id="71" name="Conector reto 70"/>
          <p:cNvCxnSpPr/>
          <p:nvPr/>
        </p:nvCxnSpPr>
        <p:spPr>
          <a:xfrm>
            <a:off x="1547664" y="4005064"/>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CaixaDeTexto 71"/>
          <p:cNvSpPr txBox="1"/>
          <p:nvPr/>
        </p:nvSpPr>
        <p:spPr>
          <a:xfrm>
            <a:off x="2267744" y="3717032"/>
            <a:ext cx="720080" cy="215444"/>
          </a:xfrm>
          <a:prstGeom prst="rect">
            <a:avLst/>
          </a:prstGeom>
          <a:noFill/>
        </p:spPr>
        <p:txBody>
          <a:bodyPr wrap="square" rtlCol="0">
            <a:spAutoFit/>
          </a:bodyPr>
          <a:lstStyle/>
          <a:p>
            <a:r>
              <a:rPr lang="pt-BR" sz="800" b="1" dirty="0" smtClean="0">
                <a:solidFill>
                  <a:schemeClr val="tx2"/>
                </a:solidFill>
              </a:rPr>
              <a:t>24/10/2017</a:t>
            </a:r>
            <a:endParaRPr lang="pt-BR" sz="800" b="1" dirty="0">
              <a:solidFill>
                <a:schemeClr val="tx2"/>
              </a:solidFill>
            </a:endParaRPr>
          </a:p>
        </p:txBody>
      </p:sp>
      <p:sp>
        <p:nvSpPr>
          <p:cNvPr id="73" name="CaixaDeTexto 72"/>
          <p:cNvSpPr txBox="1"/>
          <p:nvPr/>
        </p:nvSpPr>
        <p:spPr>
          <a:xfrm>
            <a:off x="3059832" y="3789040"/>
            <a:ext cx="3672408" cy="215444"/>
          </a:xfrm>
          <a:prstGeom prst="rect">
            <a:avLst/>
          </a:prstGeom>
          <a:noFill/>
        </p:spPr>
        <p:txBody>
          <a:bodyPr wrap="square" rtlCol="0">
            <a:spAutoFit/>
          </a:bodyPr>
          <a:lstStyle/>
          <a:p>
            <a:r>
              <a:rPr lang="pt-BR" sz="800" dirty="0" smtClean="0"/>
              <a:t>Estudo da Estrutura e Elementos de Relevância Regional</a:t>
            </a:r>
            <a:endParaRPr lang="pt-BR" sz="800" dirty="0"/>
          </a:p>
        </p:txBody>
      </p:sp>
      <p:cxnSp>
        <p:nvCxnSpPr>
          <p:cNvPr id="74" name="Conector reto 73"/>
          <p:cNvCxnSpPr/>
          <p:nvPr/>
        </p:nvCxnSpPr>
        <p:spPr>
          <a:xfrm>
            <a:off x="1547664" y="4293096"/>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CaixaDeTexto 74"/>
          <p:cNvSpPr txBox="1"/>
          <p:nvPr/>
        </p:nvSpPr>
        <p:spPr>
          <a:xfrm>
            <a:off x="2267744" y="4005064"/>
            <a:ext cx="720080" cy="215444"/>
          </a:xfrm>
          <a:prstGeom prst="rect">
            <a:avLst/>
          </a:prstGeom>
          <a:noFill/>
        </p:spPr>
        <p:txBody>
          <a:bodyPr wrap="square" rtlCol="0">
            <a:spAutoFit/>
          </a:bodyPr>
          <a:lstStyle/>
          <a:p>
            <a:r>
              <a:rPr lang="pt-BR" sz="800" b="1" dirty="0" smtClean="0">
                <a:solidFill>
                  <a:schemeClr val="tx2"/>
                </a:solidFill>
              </a:rPr>
              <a:t>10/11/2017</a:t>
            </a:r>
            <a:endParaRPr lang="pt-BR" sz="800" b="1" dirty="0">
              <a:solidFill>
                <a:schemeClr val="tx2"/>
              </a:solidFill>
            </a:endParaRPr>
          </a:p>
        </p:txBody>
      </p:sp>
      <p:sp>
        <p:nvSpPr>
          <p:cNvPr id="76" name="CaixaDeTexto 75"/>
          <p:cNvSpPr txBox="1"/>
          <p:nvPr/>
        </p:nvSpPr>
        <p:spPr>
          <a:xfrm>
            <a:off x="3059832" y="4077072"/>
            <a:ext cx="3672408" cy="215444"/>
          </a:xfrm>
          <a:prstGeom prst="rect">
            <a:avLst/>
          </a:prstGeom>
          <a:noFill/>
        </p:spPr>
        <p:txBody>
          <a:bodyPr wrap="square" rtlCol="0">
            <a:spAutoFit/>
          </a:bodyPr>
          <a:lstStyle/>
          <a:p>
            <a:r>
              <a:rPr lang="pt-BR" sz="800" dirty="0" smtClean="0"/>
              <a:t>Elementos de Relevância Regional</a:t>
            </a:r>
            <a:endParaRPr lang="pt-BR" sz="800" dirty="0"/>
          </a:p>
        </p:txBody>
      </p:sp>
      <p:cxnSp>
        <p:nvCxnSpPr>
          <p:cNvPr id="77" name="Conector reto 76"/>
          <p:cNvCxnSpPr/>
          <p:nvPr/>
        </p:nvCxnSpPr>
        <p:spPr>
          <a:xfrm>
            <a:off x="1547664" y="4581128"/>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CaixaDeTexto 77"/>
          <p:cNvSpPr txBox="1"/>
          <p:nvPr/>
        </p:nvSpPr>
        <p:spPr>
          <a:xfrm>
            <a:off x="2267744" y="4293096"/>
            <a:ext cx="720080" cy="215444"/>
          </a:xfrm>
          <a:prstGeom prst="rect">
            <a:avLst/>
          </a:prstGeom>
          <a:noFill/>
        </p:spPr>
        <p:txBody>
          <a:bodyPr wrap="square" rtlCol="0">
            <a:spAutoFit/>
          </a:bodyPr>
          <a:lstStyle/>
          <a:p>
            <a:r>
              <a:rPr lang="pt-BR" sz="800" b="1" dirty="0" smtClean="0">
                <a:solidFill>
                  <a:schemeClr val="tx2"/>
                </a:solidFill>
              </a:rPr>
              <a:t>17/11/2017</a:t>
            </a:r>
            <a:endParaRPr lang="pt-BR" sz="800" b="1" dirty="0">
              <a:solidFill>
                <a:schemeClr val="tx2"/>
              </a:solidFill>
            </a:endParaRPr>
          </a:p>
        </p:txBody>
      </p:sp>
      <p:sp>
        <p:nvSpPr>
          <p:cNvPr id="79" name="CaixaDeTexto 78"/>
          <p:cNvSpPr txBox="1"/>
          <p:nvPr/>
        </p:nvSpPr>
        <p:spPr>
          <a:xfrm>
            <a:off x="3059832" y="4365104"/>
            <a:ext cx="3672408" cy="215444"/>
          </a:xfrm>
          <a:prstGeom prst="rect">
            <a:avLst/>
          </a:prstGeom>
          <a:noFill/>
        </p:spPr>
        <p:txBody>
          <a:bodyPr wrap="square" rtlCol="0">
            <a:spAutoFit/>
          </a:bodyPr>
          <a:lstStyle/>
          <a:p>
            <a:r>
              <a:rPr lang="pt-BR" sz="800" dirty="0" smtClean="0"/>
              <a:t>Propostas Recebidas e Áreas de Requalificação e Recuperação</a:t>
            </a:r>
            <a:endParaRPr lang="pt-BR" sz="800" dirty="0"/>
          </a:p>
        </p:txBody>
      </p:sp>
      <p:cxnSp>
        <p:nvCxnSpPr>
          <p:cNvPr id="91" name="Conector reto 90"/>
          <p:cNvCxnSpPr/>
          <p:nvPr/>
        </p:nvCxnSpPr>
        <p:spPr>
          <a:xfrm>
            <a:off x="1547664" y="4869160"/>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CaixaDeTexto 91"/>
          <p:cNvSpPr txBox="1"/>
          <p:nvPr/>
        </p:nvSpPr>
        <p:spPr>
          <a:xfrm>
            <a:off x="2267744" y="4581128"/>
            <a:ext cx="720080" cy="215444"/>
          </a:xfrm>
          <a:prstGeom prst="rect">
            <a:avLst/>
          </a:prstGeom>
          <a:noFill/>
        </p:spPr>
        <p:txBody>
          <a:bodyPr wrap="square" rtlCol="0">
            <a:spAutoFit/>
          </a:bodyPr>
          <a:lstStyle/>
          <a:p>
            <a:r>
              <a:rPr lang="pt-BR" sz="800" b="1" dirty="0" smtClean="0">
                <a:solidFill>
                  <a:schemeClr val="tx2"/>
                </a:solidFill>
              </a:rPr>
              <a:t>24/11/2017</a:t>
            </a:r>
            <a:endParaRPr lang="pt-BR" sz="800" b="1" dirty="0">
              <a:solidFill>
                <a:schemeClr val="tx2"/>
              </a:solidFill>
            </a:endParaRPr>
          </a:p>
        </p:txBody>
      </p:sp>
      <p:sp>
        <p:nvSpPr>
          <p:cNvPr id="93" name="CaixaDeTexto 92"/>
          <p:cNvSpPr txBox="1"/>
          <p:nvPr/>
        </p:nvSpPr>
        <p:spPr>
          <a:xfrm>
            <a:off x="3059832" y="4653136"/>
            <a:ext cx="3672408" cy="215444"/>
          </a:xfrm>
          <a:prstGeom prst="rect">
            <a:avLst/>
          </a:prstGeom>
          <a:noFill/>
        </p:spPr>
        <p:txBody>
          <a:bodyPr wrap="square" rtlCol="0">
            <a:spAutoFit/>
          </a:bodyPr>
          <a:lstStyle/>
          <a:p>
            <a:r>
              <a:rPr lang="pt-BR" sz="800" dirty="0" smtClean="0"/>
              <a:t>Áreas Ambientais Protegidas</a:t>
            </a:r>
            <a:endParaRPr lang="pt-BR" sz="800" dirty="0"/>
          </a:p>
        </p:txBody>
      </p:sp>
      <p:cxnSp>
        <p:nvCxnSpPr>
          <p:cNvPr id="94" name="Conector reto 93"/>
          <p:cNvCxnSpPr/>
          <p:nvPr/>
        </p:nvCxnSpPr>
        <p:spPr>
          <a:xfrm>
            <a:off x="1547664" y="5157192"/>
            <a:ext cx="5760640"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CaixaDeTexto 94"/>
          <p:cNvSpPr txBox="1"/>
          <p:nvPr/>
        </p:nvSpPr>
        <p:spPr>
          <a:xfrm>
            <a:off x="2267744" y="4869160"/>
            <a:ext cx="720080" cy="215444"/>
          </a:xfrm>
          <a:prstGeom prst="rect">
            <a:avLst/>
          </a:prstGeom>
          <a:noFill/>
        </p:spPr>
        <p:txBody>
          <a:bodyPr wrap="square" rtlCol="0">
            <a:spAutoFit/>
          </a:bodyPr>
          <a:lstStyle/>
          <a:p>
            <a:r>
              <a:rPr lang="pt-BR" sz="800" b="1" dirty="0" smtClean="0">
                <a:solidFill>
                  <a:schemeClr val="tx2"/>
                </a:solidFill>
              </a:rPr>
              <a:t>06/12/2017</a:t>
            </a:r>
            <a:endParaRPr lang="pt-BR" sz="800" b="1" dirty="0">
              <a:solidFill>
                <a:schemeClr val="tx2"/>
              </a:solidFill>
            </a:endParaRPr>
          </a:p>
        </p:txBody>
      </p:sp>
      <p:sp>
        <p:nvSpPr>
          <p:cNvPr id="96" name="CaixaDeTexto 95"/>
          <p:cNvSpPr txBox="1"/>
          <p:nvPr/>
        </p:nvSpPr>
        <p:spPr>
          <a:xfrm>
            <a:off x="3059832" y="4941168"/>
            <a:ext cx="3672408" cy="215444"/>
          </a:xfrm>
          <a:prstGeom prst="rect">
            <a:avLst/>
          </a:prstGeom>
          <a:noFill/>
        </p:spPr>
        <p:txBody>
          <a:bodyPr wrap="square" rtlCol="0">
            <a:spAutoFit/>
          </a:bodyPr>
          <a:lstStyle/>
          <a:p>
            <a:r>
              <a:rPr lang="pt-BR" sz="800" dirty="0" smtClean="0"/>
              <a:t>Reunião Conjunta com GT Meio Ambiente e Resíduos Sólidos</a:t>
            </a:r>
            <a:endParaRPr lang="pt-BR" sz="800" dirty="0"/>
          </a:p>
        </p:txBody>
      </p:sp>
      <p:cxnSp>
        <p:nvCxnSpPr>
          <p:cNvPr id="97" name="Conector reto 96"/>
          <p:cNvCxnSpPr/>
          <p:nvPr/>
        </p:nvCxnSpPr>
        <p:spPr>
          <a:xfrm>
            <a:off x="1547664" y="5445224"/>
            <a:ext cx="576064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8" name="CaixaDeTexto 97"/>
          <p:cNvSpPr txBox="1"/>
          <p:nvPr/>
        </p:nvSpPr>
        <p:spPr>
          <a:xfrm>
            <a:off x="2267744" y="5157192"/>
            <a:ext cx="720080" cy="215444"/>
          </a:xfrm>
          <a:prstGeom prst="rect">
            <a:avLst/>
          </a:prstGeom>
          <a:noFill/>
        </p:spPr>
        <p:txBody>
          <a:bodyPr wrap="square" rtlCol="0">
            <a:spAutoFit/>
          </a:bodyPr>
          <a:lstStyle/>
          <a:p>
            <a:r>
              <a:rPr lang="pt-BR" sz="800" b="1" dirty="0" smtClean="0">
                <a:solidFill>
                  <a:schemeClr val="accent2">
                    <a:lumMod val="50000"/>
                  </a:schemeClr>
                </a:solidFill>
              </a:rPr>
              <a:t>19/01/2018</a:t>
            </a:r>
            <a:endParaRPr lang="pt-BR" sz="800" b="1" dirty="0">
              <a:solidFill>
                <a:schemeClr val="accent2">
                  <a:lumMod val="50000"/>
                </a:schemeClr>
              </a:solidFill>
            </a:endParaRPr>
          </a:p>
        </p:txBody>
      </p:sp>
      <p:sp>
        <p:nvSpPr>
          <p:cNvPr id="99" name="CaixaDeTexto 98"/>
          <p:cNvSpPr txBox="1"/>
          <p:nvPr/>
        </p:nvSpPr>
        <p:spPr>
          <a:xfrm>
            <a:off x="3059832" y="5229200"/>
            <a:ext cx="3672408" cy="215444"/>
          </a:xfrm>
          <a:prstGeom prst="rect">
            <a:avLst/>
          </a:prstGeom>
          <a:noFill/>
        </p:spPr>
        <p:txBody>
          <a:bodyPr wrap="square" rtlCol="0">
            <a:spAutoFit/>
          </a:bodyPr>
          <a:lstStyle/>
          <a:p>
            <a:r>
              <a:rPr lang="pt-BR" sz="800" dirty="0" smtClean="0"/>
              <a:t>Análise do Macrozoneamento de outros </a:t>
            </a:r>
            <a:r>
              <a:rPr lang="pt-BR" sz="800" dirty="0" err="1" smtClean="0"/>
              <a:t>PDUIs</a:t>
            </a:r>
            <a:r>
              <a:rPr lang="pt-BR" sz="800" dirty="0" smtClean="0"/>
              <a:t>  e Compartimento Urbano</a:t>
            </a:r>
            <a:endParaRPr lang="pt-BR" sz="800" dirty="0"/>
          </a:p>
        </p:txBody>
      </p:sp>
      <p:cxnSp>
        <p:nvCxnSpPr>
          <p:cNvPr id="100" name="Conector reto 99"/>
          <p:cNvCxnSpPr/>
          <p:nvPr/>
        </p:nvCxnSpPr>
        <p:spPr>
          <a:xfrm>
            <a:off x="1547664" y="5733256"/>
            <a:ext cx="576064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CaixaDeTexto 100"/>
          <p:cNvSpPr txBox="1"/>
          <p:nvPr/>
        </p:nvSpPr>
        <p:spPr>
          <a:xfrm>
            <a:off x="2267744" y="5445224"/>
            <a:ext cx="720080" cy="215444"/>
          </a:xfrm>
          <a:prstGeom prst="rect">
            <a:avLst/>
          </a:prstGeom>
          <a:noFill/>
        </p:spPr>
        <p:txBody>
          <a:bodyPr wrap="square" rtlCol="0">
            <a:spAutoFit/>
          </a:bodyPr>
          <a:lstStyle/>
          <a:p>
            <a:r>
              <a:rPr lang="pt-BR" sz="800" b="1" dirty="0" smtClean="0">
                <a:solidFill>
                  <a:schemeClr val="accent2">
                    <a:lumMod val="50000"/>
                  </a:schemeClr>
                </a:solidFill>
              </a:rPr>
              <a:t>06/02/2018</a:t>
            </a:r>
            <a:endParaRPr lang="pt-BR" sz="800" b="1" dirty="0">
              <a:solidFill>
                <a:schemeClr val="accent2">
                  <a:lumMod val="50000"/>
                </a:schemeClr>
              </a:solidFill>
            </a:endParaRPr>
          </a:p>
        </p:txBody>
      </p:sp>
      <p:sp>
        <p:nvSpPr>
          <p:cNvPr id="102" name="CaixaDeTexto 101"/>
          <p:cNvSpPr txBox="1"/>
          <p:nvPr/>
        </p:nvSpPr>
        <p:spPr>
          <a:xfrm>
            <a:off x="3059832" y="5517232"/>
            <a:ext cx="3672408" cy="215444"/>
          </a:xfrm>
          <a:prstGeom prst="rect">
            <a:avLst/>
          </a:prstGeom>
          <a:noFill/>
        </p:spPr>
        <p:txBody>
          <a:bodyPr wrap="square" rtlCol="0">
            <a:spAutoFit/>
          </a:bodyPr>
          <a:lstStyle/>
          <a:p>
            <a:r>
              <a:rPr lang="pt-BR" sz="800" dirty="0" smtClean="0"/>
              <a:t>Áreas de Adensamento e Consolidação</a:t>
            </a:r>
            <a:endParaRPr lang="pt-BR" sz="800" dirty="0"/>
          </a:p>
        </p:txBody>
      </p:sp>
      <p:cxnSp>
        <p:nvCxnSpPr>
          <p:cNvPr id="103" name="Conector reto 102"/>
          <p:cNvCxnSpPr/>
          <p:nvPr/>
        </p:nvCxnSpPr>
        <p:spPr>
          <a:xfrm>
            <a:off x="1547664" y="6021288"/>
            <a:ext cx="576064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CaixaDeTexto 103"/>
          <p:cNvSpPr txBox="1"/>
          <p:nvPr/>
        </p:nvSpPr>
        <p:spPr>
          <a:xfrm>
            <a:off x="2267744" y="5733256"/>
            <a:ext cx="720080" cy="215444"/>
          </a:xfrm>
          <a:prstGeom prst="rect">
            <a:avLst/>
          </a:prstGeom>
          <a:noFill/>
        </p:spPr>
        <p:txBody>
          <a:bodyPr wrap="square" rtlCol="0">
            <a:spAutoFit/>
          </a:bodyPr>
          <a:lstStyle/>
          <a:p>
            <a:r>
              <a:rPr lang="pt-BR" sz="800" b="1" dirty="0" smtClean="0">
                <a:solidFill>
                  <a:schemeClr val="accent2">
                    <a:lumMod val="50000"/>
                  </a:schemeClr>
                </a:solidFill>
              </a:rPr>
              <a:t>26/02/2018</a:t>
            </a:r>
            <a:endParaRPr lang="pt-BR" sz="800" b="1" dirty="0">
              <a:solidFill>
                <a:schemeClr val="accent2">
                  <a:lumMod val="50000"/>
                </a:schemeClr>
              </a:solidFill>
            </a:endParaRPr>
          </a:p>
        </p:txBody>
      </p:sp>
      <p:sp>
        <p:nvSpPr>
          <p:cNvPr id="105" name="CaixaDeTexto 104"/>
          <p:cNvSpPr txBox="1"/>
          <p:nvPr/>
        </p:nvSpPr>
        <p:spPr>
          <a:xfrm>
            <a:off x="3059832" y="5805264"/>
            <a:ext cx="3672408" cy="215444"/>
          </a:xfrm>
          <a:prstGeom prst="rect">
            <a:avLst/>
          </a:prstGeom>
          <a:noFill/>
        </p:spPr>
        <p:txBody>
          <a:bodyPr wrap="square" rtlCol="0">
            <a:spAutoFit/>
          </a:bodyPr>
          <a:lstStyle/>
          <a:p>
            <a:r>
              <a:rPr lang="pt-BR" sz="800" dirty="0" smtClean="0"/>
              <a:t>Áreas de Expansão e Desenvolvimento</a:t>
            </a:r>
            <a:endParaRPr lang="pt-BR" sz="800" dirty="0"/>
          </a:p>
        </p:txBody>
      </p:sp>
      <p:cxnSp>
        <p:nvCxnSpPr>
          <p:cNvPr id="106" name="Conector reto 105"/>
          <p:cNvCxnSpPr/>
          <p:nvPr/>
        </p:nvCxnSpPr>
        <p:spPr>
          <a:xfrm>
            <a:off x="1547664" y="6309320"/>
            <a:ext cx="576064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7" name="CaixaDeTexto 106"/>
          <p:cNvSpPr txBox="1"/>
          <p:nvPr/>
        </p:nvSpPr>
        <p:spPr>
          <a:xfrm>
            <a:off x="2267744" y="6021288"/>
            <a:ext cx="720080" cy="215444"/>
          </a:xfrm>
          <a:prstGeom prst="rect">
            <a:avLst/>
          </a:prstGeom>
          <a:noFill/>
        </p:spPr>
        <p:txBody>
          <a:bodyPr wrap="square" rtlCol="0">
            <a:spAutoFit/>
          </a:bodyPr>
          <a:lstStyle/>
          <a:p>
            <a:r>
              <a:rPr lang="pt-BR" sz="800" b="1" dirty="0" smtClean="0">
                <a:solidFill>
                  <a:schemeClr val="accent2">
                    <a:lumMod val="50000"/>
                  </a:schemeClr>
                </a:solidFill>
              </a:rPr>
              <a:t>09/03/2018</a:t>
            </a:r>
            <a:endParaRPr lang="pt-BR" sz="800" b="1" dirty="0">
              <a:solidFill>
                <a:schemeClr val="accent2">
                  <a:lumMod val="50000"/>
                </a:schemeClr>
              </a:solidFill>
            </a:endParaRPr>
          </a:p>
        </p:txBody>
      </p:sp>
      <p:sp>
        <p:nvSpPr>
          <p:cNvPr id="108" name="CaixaDeTexto 107"/>
          <p:cNvSpPr txBox="1"/>
          <p:nvPr/>
        </p:nvSpPr>
        <p:spPr>
          <a:xfrm>
            <a:off x="3059832" y="6093296"/>
            <a:ext cx="3672408" cy="215444"/>
          </a:xfrm>
          <a:prstGeom prst="rect">
            <a:avLst/>
          </a:prstGeom>
          <a:noFill/>
        </p:spPr>
        <p:txBody>
          <a:bodyPr wrap="square" rtlCol="0">
            <a:spAutoFit/>
          </a:bodyPr>
          <a:lstStyle/>
          <a:p>
            <a:r>
              <a:rPr lang="pt-BR" sz="800" dirty="0" smtClean="0"/>
              <a:t>Área Rural</a:t>
            </a:r>
            <a:endParaRPr lang="pt-BR" sz="800" dirty="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483768" y="2276872"/>
            <a:ext cx="1656184"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24" name="Retângulo 23"/>
          <p:cNvSpPr/>
          <p:nvPr/>
        </p:nvSpPr>
        <p:spPr>
          <a:xfrm>
            <a:off x="251520" y="227687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Macrozonas Metropolitanas</a:t>
            </a:r>
            <a:endParaRPr lang="pt-BR" sz="1050" dirty="0"/>
          </a:p>
        </p:txBody>
      </p:sp>
      <p:sp>
        <p:nvSpPr>
          <p:cNvPr id="25" name="Retângulo 24"/>
          <p:cNvSpPr/>
          <p:nvPr/>
        </p:nvSpPr>
        <p:spPr>
          <a:xfrm>
            <a:off x="251520" y="263691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Apoio a Gestão do Território</a:t>
            </a:r>
            <a:endParaRPr lang="pt-BR" sz="1050" dirty="0"/>
          </a:p>
        </p:txBody>
      </p:sp>
      <p:sp>
        <p:nvSpPr>
          <p:cNvPr id="29" name="Retângulo 28"/>
          <p:cNvSpPr/>
          <p:nvPr/>
        </p:nvSpPr>
        <p:spPr>
          <a:xfrm>
            <a:off x="179512" y="2204864"/>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2411760" y="2204864"/>
            <a:ext cx="1800200" cy="79208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619672" y="3284984"/>
            <a:ext cx="720080" cy="215444"/>
          </a:xfrm>
          <a:prstGeom prst="rect">
            <a:avLst/>
          </a:prstGeom>
          <a:noFill/>
        </p:spPr>
        <p:txBody>
          <a:bodyPr wrap="square" rtlCol="0">
            <a:spAutoFit/>
          </a:bodyPr>
          <a:lstStyle/>
          <a:p>
            <a:r>
              <a:rPr lang="pt-BR" sz="800" b="1" dirty="0" smtClean="0"/>
              <a:t>PDUI</a:t>
            </a:r>
            <a:endParaRPr lang="pt-BR" sz="800" b="1" dirty="0"/>
          </a:p>
        </p:txBody>
      </p:sp>
      <p:sp>
        <p:nvSpPr>
          <p:cNvPr id="41" name="CaixaDeTexto 40"/>
          <p:cNvSpPr txBox="1"/>
          <p:nvPr/>
        </p:nvSpPr>
        <p:spPr>
          <a:xfrm>
            <a:off x="2843808" y="1916832"/>
            <a:ext cx="1296144" cy="307777"/>
          </a:xfrm>
          <a:prstGeom prst="rect">
            <a:avLst/>
          </a:prstGeom>
          <a:noFill/>
        </p:spPr>
        <p:txBody>
          <a:bodyPr wrap="square" rtlCol="0">
            <a:spAutoFit/>
          </a:bodyPr>
          <a:lstStyle/>
          <a:p>
            <a:r>
              <a:rPr lang="pt-BR" sz="1400" dirty="0" smtClean="0"/>
              <a:t>Municípios</a:t>
            </a:r>
            <a:endParaRPr lang="pt-BR" sz="1400" dirty="0"/>
          </a:p>
        </p:txBody>
      </p:sp>
      <p:sp>
        <p:nvSpPr>
          <p:cNvPr id="22" name="Retângulo 21"/>
          <p:cNvSpPr/>
          <p:nvPr/>
        </p:nvSpPr>
        <p:spPr>
          <a:xfrm>
            <a:off x="251520" y="299695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27" name="CaixaDeTexto 26"/>
          <p:cNvSpPr txBox="1"/>
          <p:nvPr/>
        </p:nvSpPr>
        <p:spPr>
          <a:xfrm>
            <a:off x="107504" y="1916832"/>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0" name="CaixaDeTexto 29"/>
          <p:cNvSpPr txBox="1"/>
          <p:nvPr/>
        </p:nvSpPr>
        <p:spPr>
          <a:xfrm>
            <a:off x="3563888" y="2924944"/>
            <a:ext cx="1656184" cy="215444"/>
          </a:xfrm>
          <a:prstGeom prst="rect">
            <a:avLst/>
          </a:prstGeom>
          <a:noFill/>
        </p:spPr>
        <p:txBody>
          <a:bodyPr wrap="square" rtlCol="0">
            <a:spAutoFit/>
          </a:bodyPr>
          <a:lstStyle/>
          <a:p>
            <a:r>
              <a:rPr lang="pt-BR" sz="800" b="1" dirty="0" smtClean="0"/>
              <a:t>Plano Diretor</a:t>
            </a:r>
            <a:endParaRPr lang="pt-BR" sz="800" b="1" dirty="0"/>
          </a:p>
        </p:txBody>
      </p:sp>
      <p:sp>
        <p:nvSpPr>
          <p:cNvPr id="32" name="Retângulo 31"/>
          <p:cNvSpPr/>
          <p:nvPr/>
        </p:nvSpPr>
        <p:spPr>
          <a:xfrm>
            <a:off x="2483768" y="3140968"/>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5" name="Retângulo 44"/>
          <p:cNvSpPr/>
          <p:nvPr/>
        </p:nvSpPr>
        <p:spPr>
          <a:xfrm>
            <a:off x="2483768" y="263691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cxnSp>
        <p:nvCxnSpPr>
          <p:cNvPr id="69" name="Conector angulado 68"/>
          <p:cNvCxnSpPr>
            <a:stCxn id="19" idx="1"/>
            <a:endCxn id="25" idx="3"/>
          </p:cNvCxnSpPr>
          <p:nvPr/>
        </p:nvCxnSpPr>
        <p:spPr>
          <a:xfrm rot="10800000" flipV="1">
            <a:off x="1835696" y="2420888"/>
            <a:ext cx="648072" cy="360040"/>
          </a:xfrm>
          <a:prstGeom prst="bentConnector3">
            <a:avLst>
              <a:gd name="adj1" fmla="val 50000"/>
            </a:avLst>
          </a:prstGeom>
          <a:ln>
            <a:solidFill>
              <a:schemeClr val="accent1">
                <a:shade val="95000"/>
                <a:satMod val="10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CaixaDeTexto 32"/>
          <p:cNvSpPr txBox="1"/>
          <p:nvPr/>
        </p:nvSpPr>
        <p:spPr>
          <a:xfrm>
            <a:off x="5004048" y="2060848"/>
            <a:ext cx="3528392" cy="1631216"/>
          </a:xfrm>
          <a:prstGeom prst="rect">
            <a:avLst/>
          </a:prstGeom>
          <a:noFill/>
        </p:spPr>
        <p:txBody>
          <a:bodyPr wrap="square" rtlCol="0">
            <a:spAutoFit/>
          </a:bodyPr>
          <a:lstStyle/>
          <a:p>
            <a:r>
              <a:rPr lang="pt-BR" sz="1400" b="1" dirty="0" smtClean="0"/>
              <a:t>Instância Metropolitana</a:t>
            </a:r>
          </a:p>
          <a:p>
            <a:pPr>
              <a:buFontTx/>
              <a:buChar char="-"/>
            </a:pPr>
            <a:r>
              <a:rPr lang="pt-BR" sz="1300" dirty="0" smtClean="0"/>
              <a:t> Disponibilizar estudos (mapas) de análise do território</a:t>
            </a:r>
          </a:p>
          <a:p>
            <a:endParaRPr lang="pt-BR" dirty="0" smtClean="0"/>
          </a:p>
          <a:p>
            <a:r>
              <a:rPr lang="pt-BR" sz="1400" b="1" dirty="0" smtClean="0"/>
              <a:t>Municípios</a:t>
            </a:r>
          </a:p>
          <a:p>
            <a:pPr>
              <a:buFontTx/>
              <a:buChar char="-"/>
            </a:pPr>
            <a:r>
              <a:rPr lang="pt-BR" sz="1400" dirty="0" smtClean="0"/>
              <a:t> </a:t>
            </a:r>
            <a:r>
              <a:rPr lang="pt-BR" sz="1300" dirty="0" smtClean="0"/>
              <a:t>Apoiar-se em análises desenvolvidas para o detalhamento de suas zonas municipais</a:t>
            </a:r>
            <a:endParaRPr lang="pt-BR" sz="13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483768" y="227687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24" name="Retângulo 23"/>
          <p:cNvSpPr/>
          <p:nvPr/>
        </p:nvSpPr>
        <p:spPr>
          <a:xfrm>
            <a:off x="251520" y="227687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Macrozonas Metropolitanas</a:t>
            </a:r>
            <a:endParaRPr lang="pt-BR" sz="1050" dirty="0"/>
          </a:p>
        </p:txBody>
      </p:sp>
      <p:sp>
        <p:nvSpPr>
          <p:cNvPr id="25" name="Retângulo 24"/>
          <p:cNvSpPr/>
          <p:nvPr/>
        </p:nvSpPr>
        <p:spPr>
          <a:xfrm>
            <a:off x="251520" y="263691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Apoio a Gestão do Território</a:t>
            </a:r>
            <a:endParaRPr lang="pt-BR" sz="1050" dirty="0"/>
          </a:p>
        </p:txBody>
      </p:sp>
      <p:sp>
        <p:nvSpPr>
          <p:cNvPr id="29" name="Retângulo 28"/>
          <p:cNvSpPr/>
          <p:nvPr/>
        </p:nvSpPr>
        <p:spPr>
          <a:xfrm>
            <a:off x="179512" y="2204864"/>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2411760" y="2204864"/>
            <a:ext cx="1800200" cy="79208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619672" y="3284984"/>
            <a:ext cx="720080" cy="215444"/>
          </a:xfrm>
          <a:prstGeom prst="rect">
            <a:avLst/>
          </a:prstGeom>
          <a:noFill/>
        </p:spPr>
        <p:txBody>
          <a:bodyPr wrap="square" rtlCol="0">
            <a:spAutoFit/>
          </a:bodyPr>
          <a:lstStyle/>
          <a:p>
            <a:r>
              <a:rPr lang="pt-BR" sz="800" b="1" dirty="0" smtClean="0"/>
              <a:t>PDUI</a:t>
            </a:r>
            <a:endParaRPr lang="pt-BR" sz="800" b="1" dirty="0"/>
          </a:p>
        </p:txBody>
      </p:sp>
      <p:sp>
        <p:nvSpPr>
          <p:cNvPr id="41" name="CaixaDeTexto 40"/>
          <p:cNvSpPr txBox="1"/>
          <p:nvPr/>
        </p:nvSpPr>
        <p:spPr>
          <a:xfrm>
            <a:off x="2843808" y="1916832"/>
            <a:ext cx="1296144" cy="307777"/>
          </a:xfrm>
          <a:prstGeom prst="rect">
            <a:avLst/>
          </a:prstGeom>
          <a:noFill/>
        </p:spPr>
        <p:txBody>
          <a:bodyPr wrap="square" rtlCol="0">
            <a:spAutoFit/>
          </a:bodyPr>
          <a:lstStyle/>
          <a:p>
            <a:r>
              <a:rPr lang="pt-BR" sz="1400" dirty="0" smtClean="0"/>
              <a:t>Municípios</a:t>
            </a:r>
            <a:endParaRPr lang="pt-BR" sz="1400" dirty="0"/>
          </a:p>
        </p:txBody>
      </p:sp>
      <p:sp>
        <p:nvSpPr>
          <p:cNvPr id="22" name="Retângulo 21"/>
          <p:cNvSpPr/>
          <p:nvPr/>
        </p:nvSpPr>
        <p:spPr>
          <a:xfrm>
            <a:off x="251520" y="299695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27" name="CaixaDeTexto 26"/>
          <p:cNvSpPr txBox="1"/>
          <p:nvPr/>
        </p:nvSpPr>
        <p:spPr>
          <a:xfrm>
            <a:off x="107504" y="1916832"/>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0" name="CaixaDeTexto 29"/>
          <p:cNvSpPr txBox="1"/>
          <p:nvPr/>
        </p:nvSpPr>
        <p:spPr>
          <a:xfrm>
            <a:off x="3563888" y="2924944"/>
            <a:ext cx="1656184" cy="215444"/>
          </a:xfrm>
          <a:prstGeom prst="rect">
            <a:avLst/>
          </a:prstGeom>
          <a:noFill/>
        </p:spPr>
        <p:txBody>
          <a:bodyPr wrap="square" rtlCol="0">
            <a:spAutoFit/>
          </a:bodyPr>
          <a:lstStyle/>
          <a:p>
            <a:r>
              <a:rPr lang="pt-BR" sz="800" b="1" dirty="0" smtClean="0"/>
              <a:t>Plano Diretor</a:t>
            </a:r>
            <a:endParaRPr lang="pt-BR" sz="800" b="1" dirty="0"/>
          </a:p>
        </p:txBody>
      </p:sp>
      <p:sp>
        <p:nvSpPr>
          <p:cNvPr id="32" name="Retângulo 31"/>
          <p:cNvSpPr/>
          <p:nvPr/>
        </p:nvSpPr>
        <p:spPr>
          <a:xfrm>
            <a:off x="2483768" y="3140968"/>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5" name="Retângulo 44"/>
          <p:cNvSpPr/>
          <p:nvPr/>
        </p:nvSpPr>
        <p:spPr>
          <a:xfrm>
            <a:off x="2483768" y="2636912"/>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cxnSp>
        <p:nvCxnSpPr>
          <p:cNvPr id="74" name="Conector de seta reta 73"/>
          <p:cNvCxnSpPr>
            <a:stCxn id="25" idx="3"/>
            <a:endCxn id="45" idx="1"/>
          </p:cNvCxnSpPr>
          <p:nvPr/>
        </p:nvCxnSpPr>
        <p:spPr>
          <a:xfrm>
            <a:off x="1835696" y="2780928"/>
            <a:ext cx="648072" cy="0"/>
          </a:xfrm>
          <a:prstGeom prst="straightConnector1">
            <a:avLst/>
          </a:prstGeom>
          <a:ln>
            <a:solidFill>
              <a:schemeClr val="accent1">
                <a:shade val="95000"/>
                <a:satMod val="10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CaixaDeTexto 32"/>
          <p:cNvSpPr txBox="1"/>
          <p:nvPr/>
        </p:nvSpPr>
        <p:spPr>
          <a:xfrm>
            <a:off x="5004048" y="2060848"/>
            <a:ext cx="3528392" cy="1631216"/>
          </a:xfrm>
          <a:prstGeom prst="rect">
            <a:avLst/>
          </a:prstGeom>
          <a:noFill/>
        </p:spPr>
        <p:txBody>
          <a:bodyPr wrap="square" rtlCol="0">
            <a:spAutoFit/>
          </a:bodyPr>
          <a:lstStyle/>
          <a:p>
            <a:r>
              <a:rPr lang="pt-BR" sz="1400" b="1" dirty="0" smtClean="0"/>
              <a:t>Instância Metropolitana</a:t>
            </a:r>
          </a:p>
          <a:p>
            <a:pPr>
              <a:buFontTx/>
              <a:buChar char="-"/>
            </a:pPr>
            <a:r>
              <a:rPr lang="pt-BR" sz="1300" dirty="0" smtClean="0"/>
              <a:t> Disponibilizar estudos (mapas) de análise do território</a:t>
            </a:r>
          </a:p>
          <a:p>
            <a:endParaRPr lang="pt-BR" dirty="0" smtClean="0"/>
          </a:p>
          <a:p>
            <a:r>
              <a:rPr lang="pt-BR" sz="1400" b="1" dirty="0" smtClean="0"/>
              <a:t>Municípios</a:t>
            </a:r>
          </a:p>
          <a:p>
            <a:pPr>
              <a:buFontTx/>
              <a:buChar char="-"/>
            </a:pPr>
            <a:r>
              <a:rPr lang="pt-BR" sz="1300" dirty="0" smtClean="0"/>
              <a:t> Apoiar-se em análises desenvolvidas para a definição de metas e ações</a:t>
            </a:r>
            <a:endParaRPr lang="pt-BR" sz="13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483768" y="227687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24" name="Retângulo 23"/>
          <p:cNvSpPr/>
          <p:nvPr/>
        </p:nvSpPr>
        <p:spPr>
          <a:xfrm>
            <a:off x="251520" y="227687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Macrozonas Metropolitanas</a:t>
            </a:r>
            <a:endParaRPr lang="pt-BR" sz="1050" dirty="0"/>
          </a:p>
        </p:txBody>
      </p:sp>
      <p:sp>
        <p:nvSpPr>
          <p:cNvPr id="25" name="Retângulo 24"/>
          <p:cNvSpPr/>
          <p:nvPr/>
        </p:nvSpPr>
        <p:spPr>
          <a:xfrm>
            <a:off x="251520" y="263691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Apoio a Gestão do Território</a:t>
            </a:r>
            <a:endParaRPr lang="pt-BR" sz="1050" dirty="0"/>
          </a:p>
        </p:txBody>
      </p:sp>
      <p:sp>
        <p:nvSpPr>
          <p:cNvPr id="29" name="Retângulo 28"/>
          <p:cNvSpPr/>
          <p:nvPr/>
        </p:nvSpPr>
        <p:spPr>
          <a:xfrm>
            <a:off x="179512" y="2204864"/>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2411760" y="2204864"/>
            <a:ext cx="1800200" cy="79208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619672" y="3284984"/>
            <a:ext cx="720080" cy="215444"/>
          </a:xfrm>
          <a:prstGeom prst="rect">
            <a:avLst/>
          </a:prstGeom>
          <a:noFill/>
        </p:spPr>
        <p:txBody>
          <a:bodyPr wrap="square" rtlCol="0">
            <a:spAutoFit/>
          </a:bodyPr>
          <a:lstStyle/>
          <a:p>
            <a:r>
              <a:rPr lang="pt-BR" sz="800" b="1" dirty="0" smtClean="0"/>
              <a:t>PDUI</a:t>
            </a:r>
            <a:endParaRPr lang="pt-BR" sz="800" b="1" dirty="0"/>
          </a:p>
        </p:txBody>
      </p:sp>
      <p:sp>
        <p:nvSpPr>
          <p:cNvPr id="41" name="CaixaDeTexto 40"/>
          <p:cNvSpPr txBox="1"/>
          <p:nvPr/>
        </p:nvSpPr>
        <p:spPr>
          <a:xfrm>
            <a:off x="2843808" y="1916832"/>
            <a:ext cx="1296144" cy="307777"/>
          </a:xfrm>
          <a:prstGeom prst="rect">
            <a:avLst/>
          </a:prstGeom>
          <a:noFill/>
        </p:spPr>
        <p:txBody>
          <a:bodyPr wrap="square" rtlCol="0">
            <a:spAutoFit/>
          </a:bodyPr>
          <a:lstStyle/>
          <a:p>
            <a:r>
              <a:rPr lang="pt-BR" sz="1400" dirty="0" smtClean="0"/>
              <a:t>Municípios</a:t>
            </a:r>
            <a:endParaRPr lang="pt-BR" sz="1400" dirty="0"/>
          </a:p>
        </p:txBody>
      </p:sp>
      <p:sp>
        <p:nvSpPr>
          <p:cNvPr id="22" name="Retângulo 21"/>
          <p:cNvSpPr/>
          <p:nvPr/>
        </p:nvSpPr>
        <p:spPr>
          <a:xfrm>
            <a:off x="251520" y="299695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27" name="CaixaDeTexto 26"/>
          <p:cNvSpPr txBox="1"/>
          <p:nvPr/>
        </p:nvSpPr>
        <p:spPr>
          <a:xfrm>
            <a:off x="107504" y="1916832"/>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0" name="CaixaDeTexto 29"/>
          <p:cNvSpPr txBox="1"/>
          <p:nvPr/>
        </p:nvSpPr>
        <p:spPr>
          <a:xfrm>
            <a:off x="3563888" y="2924944"/>
            <a:ext cx="1656184" cy="215444"/>
          </a:xfrm>
          <a:prstGeom prst="rect">
            <a:avLst/>
          </a:prstGeom>
          <a:noFill/>
        </p:spPr>
        <p:txBody>
          <a:bodyPr wrap="square" rtlCol="0">
            <a:spAutoFit/>
          </a:bodyPr>
          <a:lstStyle/>
          <a:p>
            <a:r>
              <a:rPr lang="pt-BR" sz="800" b="1" dirty="0" smtClean="0"/>
              <a:t>Plano Diretor</a:t>
            </a:r>
            <a:endParaRPr lang="pt-BR" sz="800" b="1" dirty="0"/>
          </a:p>
        </p:txBody>
      </p:sp>
      <p:sp>
        <p:nvSpPr>
          <p:cNvPr id="32" name="Retângulo 31"/>
          <p:cNvSpPr/>
          <p:nvPr/>
        </p:nvSpPr>
        <p:spPr>
          <a:xfrm>
            <a:off x="2483768" y="3140968"/>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5" name="Retângulo 44"/>
          <p:cNvSpPr/>
          <p:nvPr/>
        </p:nvSpPr>
        <p:spPr>
          <a:xfrm>
            <a:off x="2483768" y="2636912"/>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35" name="CaixaDeTexto 34"/>
          <p:cNvSpPr txBox="1"/>
          <p:nvPr/>
        </p:nvSpPr>
        <p:spPr>
          <a:xfrm>
            <a:off x="5004048" y="2060848"/>
            <a:ext cx="3528392" cy="1631216"/>
          </a:xfrm>
          <a:prstGeom prst="rect">
            <a:avLst/>
          </a:prstGeom>
          <a:noFill/>
        </p:spPr>
        <p:txBody>
          <a:bodyPr wrap="square" rtlCol="0">
            <a:spAutoFit/>
          </a:bodyPr>
          <a:lstStyle/>
          <a:p>
            <a:r>
              <a:rPr lang="pt-BR" sz="1400" b="1" dirty="0" smtClean="0"/>
              <a:t>Instância Metropolitana</a:t>
            </a:r>
          </a:p>
          <a:p>
            <a:pPr>
              <a:buFontTx/>
              <a:buChar char="-"/>
            </a:pPr>
            <a:r>
              <a:rPr lang="pt-BR" sz="1300" dirty="0" smtClean="0"/>
              <a:t> Disponibilizar metas e ações para o desenvolvimento da Região Metropolitana</a:t>
            </a:r>
          </a:p>
          <a:p>
            <a:endParaRPr lang="pt-BR" dirty="0" smtClean="0"/>
          </a:p>
          <a:p>
            <a:r>
              <a:rPr lang="pt-BR" sz="1400" b="1" dirty="0" smtClean="0"/>
              <a:t>Municípios</a:t>
            </a:r>
          </a:p>
          <a:p>
            <a:pPr>
              <a:buFontTx/>
              <a:buChar char="-"/>
            </a:pPr>
            <a:r>
              <a:rPr lang="pt-BR" sz="1400" dirty="0" smtClean="0"/>
              <a:t> Compatibilizar metas e ações regionais com as metas e ações municipais</a:t>
            </a:r>
            <a:endParaRPr lang="pt-BR" sz="1400" dirty="0"/>
          </a:p>
        </p:txBody>
      </p:sp>
      <p:cxnSp>
        <p:nvCxnSpPr>
          <p:cNvPr id="37" name="Conector angulado 36"/>
          <p:cNvCxnSpPr/>
          <p:nvPr/>
        </p:nvCxnSpPr>
        <p:spPr>
          <a:xfrm flipV="1">
            <a:off x="1835696" y="2780928"/>
            <a:ext cx="648072" cy="360040"/>
          </a:xfrm>
          <a:prstGeom prst="bentConnector3">
            <a:avLst>
              <a:gd name="adj1" fmla="val 50000"/>
            </a:avLst>
          </a:prstGeom>
          <a:ln>
            <a:solidFill>
              <a:schemeClr val="accent1">
                <a:shade val="95000"/>
                <a:satMod val="105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483768" y="227687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24" name="Retângulo 23"/>
          <p:cNvSpPr/>
          <p:nvPr/>
        </p:nvSpPr>
        <p:spPr>
          <a:xfrm>
            <a:off x="251520" y="227687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Macrozonas Metropolitanas</a:t>
            </a:r>
            <a:endParaRPr lang="pt-BR" sz="1050" dirty="0"/>
          </a:p>
        </p:txBody>
      </p:sp>
      <p:sp>
        <p:nvSpPr>
          <p:cNvPr id="25" name="Retângulo 24"/>
          <p:cNvSpPr/>
          <p:nvPr/>
        </p:nvSpPr>
        <p:spPr>
          <a:xfrm>
            <a:off x="251520" y="263691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Apoio a Gestão do Território</a:t>
            </a:r>
            <a:endParaRPr lang="pt-BR" sz="1050" dirty="0"/>
          </a:p>
        </p:txBody>
      </p:sp>
      <p:sp>
        <p:nvSpPr>
          <p:cNvPr id="29" name="Retângulo 28"/>
          <p:cNvSpPr/>
          <p:nvPr/>
        </p:nvSpPr>
        <p:spPr>
          <a:xfrm>
            <a:off x="179512" y="2204864"/>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2411760" y="2204864"/>
            <a:ext cx="1800200" cy="79208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619672" y="3284984"/>
            <a:ext cx="720080" cy="215444"/>
          </a:xfrm>
          <a:prstGeom prst="rect">
            <a:avLst/>
          </a:prstGeom>
          <a:noFill/>
        </p:spPr>
        <p:txBody>
          <a:bodyPr wrap="square" rtlCol="0">
            <a:spAutoFit/>
          </a:bodyPr>
          <a:lstStyle/>
          <a:p>
            <a:r>
              <a:rPr lang="pt-BR" sz="800" b="1" dirty="0" smtClean="0"/>
              <a:t>PDUI</a:t>
            </a:r>
            <a:endParaRPr lang="pt-BR" sz="800" b="1" dirty="0"/>
          </a:p>
        </p:txBody>
      </p:sp>
      <p:sp>
        <p:nvSpPr>
          <p:cNvPr id="41" name="CaixaDeTexto 40"/>
          <p:cNvSpPr txBox="1"/>
          <p:nvPr/>
        </p:nvSpPr>
        <p:spPr>
          <a:xfrm>
            <a:off x="2843808" y="1916832"/>
            <a:ext cx="1296144" cy="307777"/>
          </a:xfrm>
          <a:prstGeom prst="rect">
            <a:avLst/>
          </a:prstGeom>
          <a:noFill/>
        </p:spPr>
        <p:txBody>
          <a:bodyPr wrap="square" rtlCol="0">
            <a:spAutoFit/>
          </a:bodyPr>
          <a:lstStyle/>
          <a:p>
            <a:r>
              <a:rPr lang="pt-BR" sz="1400" dirty="0" smtClean="0"/>
              <a:t>Municípios</a:t>
            </a:r>
            <a:endParaRPr lang="pt-BR" sz="1400" dirty="0"/>
          </a:p>
        </p:txBody>
      </p:sp>
      <p:sp>
        <p:nvSpPr>
          <p:cNvPr id="22" name="Retângulo 21"/>
          <p:cNvSpPr/>
          <p:nvPr/>
        </p:nvSpPr>
        <p:spPr>
          <a:xfrm>
            <a:off x="251520" y="299695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27" name="CaixaDeTexto 26"/>
          <p:cNvSpPr txBox="1"/>
          <p:nvPr/>
        </p:nvSpPr>
        <p:spPr>
          <a:xfrm>
            <a:off x="107504" y="1916832"/>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0" name="CaixaDeTexto 29"/>
          <p:cNvSpPr txBox="1"/>
          <p:nvPr/>
        </p:nvSpPr>
        <p:spPr>
          <a:xfrm>
            <a:off x="3563888" y="2924944"/>
            <a:ext cx="1656184" cy="215444"/>
          </a:xfrm>
          <a:prstGeom prst="rect">
            <a:avLst/>
          </a:prstGeom>
          <a:noFill/>
        </p:spPr>
        <p:txBody>
          <a:bodyPr wrap="square" rtlCol="0">
            <a:spAutoFit/>
          </a:bodyPr>
          <a:lstStyle/>
          <a:p>
            <a:r>
              <a:rPr lang="pt-BR" sz="800" b="1" dirty="0" smtClean="0"/>
              <a:t>Plano Diretor</a:t>
            </a:r>
            <a:endParaRPr lang="pt-BR" sz="800" b="1" dirty="0"/>
          </a:p>
        </p:txBody>
      </p:sp>
      <p:sp>
        <p:nvSpPr>
          <p:cNvPr id="32" name="Retângulo 31"/>
          <p:cNvSpPr/>
          <p:nvPr/>
        </p:nvSpPr>
        <p:spPr>
          <a:xfrm>
            <a:off x="2483768" y="3140968"/>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5" name="Retângulo 44"/>
          <p:cNvSpPr/>
          <p:nvPr/>
        </p:nvSpPr>
        <p:spPr>
          <a:xfrm>
            <a:off x="2483768" y="263691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35" name="CaixaDeTexto 34"/>
          <p:cNvSpPr txBox="1"/>
          <p:nvPr/>
        </p:nvSpPr>
        <p:spPr>
          <a:xfrm>
            <a:off x="5004048" y="2060848"/>
            <a:ext cx="3528392" cy="1431161"/>
          </a:xfrm>
          <a:prstGeom prst="rect">
            <a:avLst/>
          </a:prstGeom>
          <a:noFill/>
        </p:spPr>
        <p:txBody>
          <a:bodyPr wrap="square" rtlCol="0">
            <a:spAutoFit/>
          </a:bodyPr>
          <a:lstStyle/>
          <a:p>
            <a:r>
              <a:rPr lang="pt-BR" sz="1400" b="1" dirty="0" smtClean="0"/>
              <a:t>Instância Metropolitana</a:t>
            </a:r>
          </a:p>
          <a:p>
            <a:pPr>
              <a:buFontTx/>
              <a:buChar char="-"/>
            </a:pPr>
            <a:r>
              <a:rPr lang="pt-BR" sz="1300" dirty="0" smtClean="0"/>
              <a:t> Disponibilizar visão regional sobre o território</a:t>
            </a:r>
          </a:p>
          <a:p>
            <a:endParaRPr lang="pt-BR" dirty="0" smtClean="0"/>
          </a:p>
          <a:p>
            <a:r>
              <a:rPr lang="pt-BR" sz="1400" b="1" dirty="0" smtClean="0"/>
              <a:t>Municípios</a:t>
            </a:r>
          </a:p>
          <a:p>
            <a:pPr>
              <a:buFontTx/>
              <a:buChar char="-"/>
            </a:pPr>
            <a:r>
              <a:rPr lang="pt-BR" sz="1400" dirty="0" smtClean="0"/>
              <a:t> Harmonizar os plano setoriais as diretrizes regionais</a:t>
            </a:r>
            <a:endParaRPr lang="pt-BR" sz="1400" dirty="0"/>
          </a:p>
        </p:txBody>
      </p:sp>
      <p:cxnSp>
        <p:nvCxnSpPr>
          <p:cNvPr id="37" name="Conector angulado 36"/>
          <p:cNvCxnSpPr>
            <a:stCxn id="29" idx="3"/>
            <a:endCxn id="32" idx="1"/>
          </p:cNvCxnSpPr>
          <p:nvPr/>
        </p:nvCxnSpPr>
        <p:spPr>
          <a:xfrm>
            <a:off x="1907704" y="2780928"/>
            <a:ext cx="576064" cy="504056"/>
          </a:xfrm>
          <a:prstGeom prst="bentConnector3">
            <a:avLst>
              <a:gd name="adj1" fmla="val 50000"/>
            </a:avLst>
          </a:prstGeom>
          <a:ln>
            <a:solidFill>
              <a:schemeClr val="accent1">
                <a:shade val="95000"/>
                <a:satMod val="105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483768" y="227687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24" name="Retângulo 23"/>
          <p:cNvSpPr/>
          <p:nvPr/>
        </p:nvSpPr>
        <p:spPr>
          <a:xfrm>
            <a:off x="251520" y="227687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Macrozonas Metropolitanas</a:t>
            </a:r>
            <a:endParaRPr lang="pt-BR" sz="1050" dirty="0"/>
          </a:p>
        </p:txBody>
      </p:sp>
      <p:sp>
        <p:nvSpPr>
          <p:cNvPr id="25" name="Retângulo 24"/>
          <p:cNvSpPr/>
          <p:nvPr/>
        </p:nvSpPr>
        <p:spPr>
          <a:xfrm>
            <a:off x="251520" y="263691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Apoio a Gestão do Território</a:t>
            </a:r>
            <a:endParaRPr lang="pt-BR" sz="1050" dirty="0"/>
          </a:p>
        </p:txBody>
      </p:sp>
      <p:sp>
        <p:nvSpPr>
          <p:cNvPr id="29" name="Retângulo 28"/>
          <p:cNvSpPr/>
          <p:nvPr/>
        </p:nvSpPr>
        <p:spPr>
          <a:xfrm>
            <a:off x="179512" y="2204864"/>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2411760" y="2204864"/>
            <a:ext cx="1800200" cy="79208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619672" y="3284984"/>
            <a:ext cx="720080" cy="215444"/>
          </a:xfrm>
          <a:prstGeom prst="rect">
            <a:avLst/>
          </a:prstGeom>
          <a:noFill/>
        </p:spPr>
        <p:txBody>
          <a:bodyPr wrap="square" rtlCol="0">
            <a:spAutoFit/>
          </a:bodyPr>
          <a:lstStyle/>
          <a:p>
            <a:r>
              <a:rPr lang="pt-BR" sz="800" b="1" dirty="0" smtClean="0"/>
              <a:t>PDUI</a:t>
            </a:r>
            <a:endParaRPr lang="pt-BR" sz="800" b="1" dirty="0"/>
          </a:p>
        </p:txBody>
      </p:sp>
      <p:sp>
        <p:nvSpPr>
          <p:cNvPr id="41" name="CaixaDeTexto 40"/>
          <p:cNvSpPr txBox="1"/>
          <p:nvPr/>
        </p:nvSpPr>
        <p:spPr>
          <a:xfrm>
            <a:off x="2843808" y="1916832"/>
            <a:ext cx="1296144" cy="307777"/>
          </a:xfrm>
          <a:prstGeom prst="rect">
            <a:avLst/>
          </a:prstGeom>
          <a:noFill/>
        </p:spPr>
        <p:txBody>
          <a:bodyPr wrap="square" rtlCol="0">
            <a:spAutoFit/>
          </a:bodyPr>
          <a:lstStyle/>
          <a:p>
            <a:r>
              <a:rPr lang="pt-BR" sz="1400" dirty="0" smtClean="0"/>
              <a:t>Municípios</a:t>
            </a:r>
            <a:endParaRPr lang="pt-BR" sz="1400" dirty="0"/>
          </a:p>
        </p:txBody>
      </p:sp>
      <p:sp>
        <p:nvSpPr>
          <p:cNvPr id="22" name="Retângulo 21"/>
          <p:cNvSpPr/>
          <p:nvPr/>
        </p:nvSpPr>
        <p:spPr>
          <a:xfrm>
            <a:off x="251520" y="299695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27" name="CaixaDeTexto 26"/>
          <p:cNvSpPr txBox="1"/>
          <p:nvPr/>
        </p:nvSpPr>
        <p:spPr>
          <a:xfrm>
            <a:off x="107504" y="1916832"/>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0" name="CaixaDeTexto 29"/>
          <p:cNvSpPr txBox="1"/>
          <p:nvPr/>
        </p:nvSpPr>
        <p:spPr>
          <a:xfrm>
            <a:off x="3563888" y="2924944"/>
            <a:ext cx="1656184" cy="215444"/>
          </a:xfrm>
          <a:prstGeom prst="rect">
            <a:avLst/>
          </a:prstGeom>
          <a:noFill/>
        </p:spPr>
        <p:txBody>
          <a:bodyPr wrap="square" rtlCol="0">
            <a:spAutoFit/>
          </a:bodyPr>
          <a:lstStyle/>
          <a:p>
            <a:r>
              <a:rPr lang="pt-BR" sz="800" b="1" dirty="0" smtClean="0"/>
              <a:t>Plano Diretor</a:t>
            </a:r>
            <a:endParaRPr lang="pt-BR" sz="800" b="1" dirty="0"/>
          </a:p>
        </p:txBody>
      </p:sp>
      <p:sp>
        <p:nvSpPr>
          <p:cNvPr id="32" name="Retângulo 31"/>
          <p:cNvSpPr/>
          <p:nvPr/>
        </p:nvSpPr>
        <p:spPr>
          <a:xfrm>
            <a:off x="2483768" y="3140968"/>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5" name="Retângulo 44"/>
          <p:cNvSpPr/>
          <p:nvPr/>
        </p:nvSpPr>
        <p:spPr>
          <a:xfrm>
            <a:off x="2483768" y="263691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cxnSp>
        <p:nvCxnSpPr>
          <p:cNvPr id="50" name="Conector de seta reta 49"/>
          <p:cNvCxnSpPr>
            <a:endCxn id="25" idx="3"/>
          </p:cNvCxnSpPr>
          <p:nvPr/>
        </p:nvCxnSpPr>
        <p:spPr>
          <a:xfrm flipH="1">
            <a:off x="1835696" y="2780928"/>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Conector reto 59"/>
          <p:cNvCxnSpPr/>
          <p:nvPr/>
        </p:nvCxnSpPr>
        <p:spPr>
          <a:xfrm>
            <a:off x="2123728" y="2780928"/>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ector de seta reta 61"/>
          <p:cNvCxnSpPr/>
          <p:nvPr/>
        </p:nvCxnSpPr>
        <p:spPr>
          <a:xfrm flipH="1">
            <a:off x="1835696" y="3140968"/>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CaixaDeTexto 62"/>
          <p:cNvSpPr txBox="1"/>
          <p:nvPr/>
        </p:nvSpPr>
        <p:spPr>
          <a:xfrm>
            <a:off x="5004048" y="2060848"/>
            <a:ext cx="3528392" cy="984885"/>
          </a:xfrm>
          <a:prstGeom prst="rect">
            <a:avLst/>
          </a:prstGeom>
          <a:noFill/>
        </p:spPr>
        <p:txBody>
          <a:bodyPr wrap="square" rtlCol="0">
            <a:spAutoFit/>
          </a:bodyPr>
          <a:lstStyle/>
          <a:p>
            <a:r>
              <a:rPr lang="pt-BR" sz="1400" b="1" dirty="0" smtClean="0"/>
              <a:t>Instância Metropolitana</a:t>
            </a:r>
          </a:p>
          <a:p>
            <a:pPr>
              <a:buFontTx/>
              <a:buChar char="-"/>
            </a:pPr>
            <a:r>
              <a:rPr lang="pt-BR" sz="1300" dirty="0" smtClean="0"/>
              <a:t> Retroalimentar as análises do território seguindo as metas preestabelecidas </a:t>
            </a:r>
          </a:p>
          <a:p>
            <a:endParaRPr lang="pt-BR"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Relação entre PDUI e Planos Diretores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2483768" y="227687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24" name="Retângulo 23"/>
          <p:cNvSpPr/>
          <p:nvPr/>
        </p:nvSpPr>
        <p:spPr>
          <a:xfrm>
            <a:off x="251520" y="227687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Macrozonas Metropolitanas</a:t>
            </a:r>
            <a:endParaRPr lang="pt-BR" sz="1050" dirty="0"/>
          </a:p>
        </p:txBody>
      </p:sp>
      <p:sp>
        <p:nvSpPr>
          <p:cNvPr id="25" name="Retângulo 24"/>
          <p:cNvSpPr/>
          <p:nvPr/>
        </p:nvSpPr>
        <p:spPr>
          <a:xfrm>
            <a:off x="251520" y="2636912"/>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dirty="0" smtClean="0"/>
              <a:t>Apoio a Gestão do Território</a:t>
            </a:r>
            <a:endParaRPr lang="pt-BR" sz="1050" dirty="0"/>
          </a:p>
        </p:txBody>
      </p:sp>
      <p:sp>
        <p:nvSpPr>
          <p:cNvPr id="29" name="Retângulo 28"/>
          <p:cNvSpPr/>
          <p:nvPr/>
        </p:nvSpPr>
        <p:spPr>
          <a:xfrm>
            <a:off x="179512" y="2204864"/>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2411760" y="2204864"/>
            <a:ext cx="1800200" cy="79208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619672" y="3284984"/>
            <a:ext cx="720080" cy="215444"/>
          </a:xfrm>
          <a:prstGeom prst="rect">
            <a:avLst/>
          </a:prstGeom>
          <a:noFill/>
        </p:spPr>
        <p:txBody>
          <a:bodyPr wrap="square" rtlCol="0">
            <a:spAutoFit/>
          </a:bodyPr>
          <a:lstStyle/>
          <a:p>
            <a:r>
              <a:rPr lang="pt-BR" sz="800" b="1" dirty="0" smtClean="0"/>
              <a:t>PDUI</a:t>
            </a:r>
            <a:endParaRPr lang="pt-BR" sz="800" b="1" dirty="0"/>
          </a:p>
        </p:txBody>
      </p:sp>
      <p:sp>
        <p:nvSpPr>
          <p:cNvPr id="41" name="CaixaDeTexto 40"/>
          <p:cNvSpPr txBox="1"/>
          <p:nvPr/>
        </p:nvSpPr>
        <p:spPr>
          <a:xfrm>
            <a:off x="2843808" y="1916832"/>
            <a:ext cx="1296144" cy="307777"/>
          </a:xfrm>
          <a:prstGeom prst="rect">
            <a:avLst/>
          </a:prstGeom>
          <a:noFill/>
        </p:spPr>
        <p:txBody>
          <a:bodyPr wrap="square" rtlCol="0">
            <a:spAutoFit/>
          </a:bodyPr>
          <a:lstStyle/>
          <a:p>
            <a:r>
              <a:rPr lang="pt-BR" sz="1400" dirty="0" smtClean="0"/>
              <a:t>Municípios</a:t>
            </a:r>
            <a:endParaRPr lang="pt-BR" sz="1400" dirty="0"/>
          </a:p>
        </p:txBody>
      </p:sp>
      <p:sp>
        <p:nvSpPr>
          <p:cNvPr id="22" name="Retângulo 21"/>
          <p:cNvSpPr/>
          <p:nvPr/>
        </p:nvSpPr>
        <p:spPr>
          <a:xfrm>
            <a:off x="251520" y="2996952"/>
            <a:ext cx="1584176" cy="288032"/>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27" name="CaixaDeTexto 26"/>
          <p:cNvSpPr txBox="1"/>
          <p:nvPr/>
        </p:nvSpPr>
        <p:spPr>
          <a:xfrm>
            <a:off x="107504" y="1916832"/>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0" name="CaixaDeTexto 29"/>
          <p:cNvSpPr txBox="1"/>
          <p:nvPr/>
        </p:nvSpPr>
        <p:spPr>
          <a:xfrm>
            <a:off x="3563888" y="2924944"/>
            <a:ext cx="1656184" cy="215444"/>
          </a:xfrm>
          <a:prstGeom prst="rect">
            <a:avLst/>
          </a:prstGeom>
          <a:noFill/>
        </p:spPr>
        <p:txBody>
          <a:bodyPr wrap="square" rtlCol="0">
            <a:spAutoFit/>
          </a:bodyPr>
          <a:lstStyle/>
          <a:p>
            <a:r>
              <a:rPr lang="pt-BR" sz="800" b="1" dirty="0" smtClean="0"/>
              <a:t>Plano Diretor</a:t>
            </a:r>
            <a:endParaRPr lang="pt-BR" sz="800" b="1" dirty="0"/>
          </a:p>
        </p:txBody>
      </p:sp>
      <p:sp>
        <p:nvSpPr>
          <p:cNvPr id="32" name="Retângulo 31"/>
          <p:cNvSpPr/>
          <p:nvPr/>
        </p:nvSpPr>
        <p:spPr>
          <a:xfrm>
            <a:off x="2483768" y="3140968"/>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45" name="Retângulo 44"/>
          <p:cNvSpPr/>
          <p:nvPr/>
        </p:nvSpPr>
        <p:spPr>
          <a:xfrm>
            <a:off x="2483768" y="2636912"/>
            <a:ext cx="1656184" cy="28803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cxnSp>
        <p:nvCxnSpPr>
          <p:cNvPr id="76" name="Conector angulado 75"/>
          <p:cNvCxnSpPr>
            <a:stCxn id="25" idx="3"/>
            <a:endCxn id="32" idx="1"/>
          </p:cNvCxnSpPr>
          <p:nvPr/>
        </p:nvCxnSpPr>
        <p:spPr>
          <a:xfrm>
            <a:off x="1835696" y="2780928"/>
            <a:ext cx="648072" cy="504056"/>
          </a:xfrm>
          <a:prstGeom prst="bentConnector3">
            <a:avLst>
              <a:gd name="adj1" fmla="val 50000"/>
            </a:avLst>
          </a:prstGeom>
          <a:ln>
            <a:solidFill>
              <a:schemeClr val="accent1">
                <a:shade val="95000"/>
                <a:satMod val="10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CaixaDeTexto 32"/>
          <p:cNvSpPr txBox="1"/>
          <p:nvPr/>
        </p:nvSpPr>
        <p:spPr>
          <a:xfrm>
            <a:off x="5004048" y="2060848"/>
            <a:ext cx="3528392" cy="1846659"/>
          </a:xfrm>
          <a:prstGeom prst="rect">
            <a:avLst/>
          </a:prstGeom>
          <a:noFill/>
        </p:spPr>
        <p:txBody>
          <a:bodyPr wrap="square" rtlCol="0">
            <a:spAutoFit/>
          </a:bodyPr>
          <a:lstStyle/>
          <a:p>
            <a:r>
              <a:rPr lang="pt-BR" sz="1400" b="1" dirty="0" smtClean="0"/>
              <a:t>Instância Metropolitana</a:t>
            </a:r>
          </a:p>
          <a:p>
            <a:pPr>
              <a:buFontTx/>
              <a:buChar char="-"/>
            </a:pPr>
            <a:r>
              <a:rPr lang="pt-BR" sz="1300" dirty="0" smtClean="0"/>
              <a:t> Disponibilizar estudos (mapas) de análise do território</a:t>
            </a:r>
          </a:p>
          <a:p>
            <a:endParaRPr lang="pt-BR" dirty="0" smtClean="0"/>
          </a:p>
          <a:p>
            <a:r>
              <a:rPr lang="pt-BR" sz="1400" b="1" dirty="0" smtClean="0"/>
              <a:t>Municípios</a:t>
            </a:r>
          </a:p>
          <a:p>
            <a:pPr>
              <a:buFontTx/>
              <a:buChar char="-"/>
            </a:pPr>
            <a:r>
              <a:rPr lang="pt-BR" sz="1400" dirty="0" smtClean="0"/>
              <a:t> Apoiar-se em análises desenvolvidas para o refinamento dos planos setoriais (mobilidade, meio ambiente, segurança etc...)</a:t>
            </a:r>
            <a:endParaRPr lang="pt-BR"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Macrozonas Metropolitanas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1547664" y="2996952"/>
            <a:ext cx="194421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Zona Rural</a:t>
            </a:r>
            <a:endParaRPr lang="pt-BR" sz="1600" dirty="0"/>
          </a:p>
        </p:txBody>
      </p:sp>
      <p:sp>
        <p:nvSpPr>
          <p:cNvPr id="23" name="Retângulo 22"/>
          <p:cNvSpPr/>
          <p:nvPr/>
        </p:nvSpPr>
        <p:spPr>
          <a:xfrm>
            <a:off x="1547664" y="2204864"/>
            <a:ext cx="1944216" cy="5760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Macrozona Interesse Rural</a:t>
            </a:r>
            <a:endParaRPr lang="pt-BR" sz="1200" dirty="0"/>
          </a:p>
        </p:txBody>
      </p:sp>
      <p:sp>
        <p:nvSpPr>
          <p:cNvPr id="24" name="Retângulo 23"/>
          <p:cNvSpPr/>
          <p:nvPr/>
        </p:nvSpPr>
        <p:spPr>
          <a:xfrm>
            <a:off x="3563888" y="2204864"/>
            <a:ext cx="1944216" cy="5760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Macrozonas Interesse Ambiental</a:t>
            </a:r>
            <a:endParaRPr lang="pt-BR" sz="1200" dirty="0"/>
          </a:p>
        </p:txBody>
      </p:sp>
      <p:sp>
        <p:nvSpPr>
          <p:cNvPr id="25" name="Retângulo 24"/>
          <p:cNvSpPr/>
          <p:nvPr/>
        </p:nvSpPr>
        <p:spPr>
          <a:xfrm>
            <a:off x="5580112" y="2204864"/>
            <a:ext cx="1944216" cy="5760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Macrozonas Interesse Urbano</a:t>
            </a:r>
            <a:endParaRPr lang="pt-BR" sz="1200" dirty="0"/>
          </a:p>
        </p:txBody>
      </p:sp>
      <p:sp>
        <p:nvSpPr>
          <p:cNvPr id="33" name="Retângulo 32"/>
          <p:cNvSpPr/>
          <p:nvPr/>
        </p:nvSpPr>
        <p:spPr>
          <a:xfrm>
            <a:off x="3563888" y="2996952"/>
            <a:ext cx="1944216" cy="36004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Zona  Ambiental Altamente Restritiva</a:t>
            </a:r>
            <a:endParaRPr lang="pt-BR" sz="1000" dirty="0"/>
          </a:p>
        </p:txBody>
      </p:sp>
      <p:sp>
        <p:nvSpPr>
          <p:cNvPr id="34" name="Retângulo 33"/>
          <p:cNvSpPr/>
          <p:nvPr/>
        </p:nvSpPr>
        <p:spPr>
          <a:xfrm>
            <a:off x="5580112" y="2996952"/>
            <a:ext cx="1944216" cy="36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Zona Urbana de Adensamento </a:t>
            </a:r>
            <a:endParaRPr lang="pt-BR" sz="1000" dirty="0"/>
          </a:p>
        </p:txBody>
      </p:sp>
      <p:sp>
        <p:nvSpPr>
          <p:cNvPr id="26" name="Retângulo 25"/>
          <p:cNvSpPr/>
          <p:nvPr/>
        </p:nvSpPr>
        <p:spPr>
          <a:xfrm>
            <a:off x="3563888" y="3429000"/>
            <a:ext cx="1944216" cy="3600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Zona  Ambiental Restritiva</a:t>
            </a:r>
            <a:endParaRPr lang="pt-BR" sz="1100" dirty="0"/>
          </a:p>
        </p:txBody>
      </p:sp>
      <p:sp>
        <p:nvSpPr>
          <p:cNvPr id="29" name="Retângulo 28"/>
          <p:cNvSpPr/>
          <p:nvPr/>
        </p:nvSpPr>
        <p:spPr>
          <a:xfrm>
            <a:off x="1331640" y="2132856"/>
            <a:ext cx="6336704" cy="720080"/>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1" name="Retângulo 30"/>
          <p:cNvSpPr/>
          <p:nvPr/>
        </p:nvSpPr>
        <p:spPr>
          <a:xfrm>
            <a:off x="1331640" y="2924944"/>
            <a:ext cx="6336704" cy="1368152"/>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0" name="CaixaDeTexto 39"/>
          <p:cNvSpPr txBox="1"/>
          <p:nvPr/>
        </p:nvSpPr>
        <p:spPr>
          <a:xfrm>
            <a:off x="1259632" y="1844824"/>
            <a:ext cx="1296144" cy="369332"/>
          </a:xfrm>
          <a:prstGeom prst="rect">
            <a:avLst/>
          </a:prstGeom>
          <a:noFill/>
        </p:spPr>
        <p:txBody>
          <a:bodyPr wrap="square" rtlCol="0">
            <a:spAutoFit/>
          </a:bodyPr>
          <a:lstStyle/>
          <a:p>
            <a:r>
              <a:rPr lang="pt-BR" dirty="0" smtClean="0"/>
              <a:t>PDUI</a:t>
            </a:r>
            <a:endParaRPr lang="pt-BR" dirty="0"/>
          </a:p>
        </p:txBody>
      </p:sp>
      <p:sp>
        <p:nvSpPr>
          <p:cNvPr id="41" name="CaixaDeTexto 40"/>
          <p:cNvSpPr txBox="1"/>
          <p:nvPr/>
        </p:nvSpPr>
        <p:spPr>
          <a:xfrm>
            <a:off x="1259632" y="4221088"/>
            <a:ext cx="3240360" cy="369332"/>
          </a:xfrm>
          <a:prstGeom prst="rect">
            <a:avLst/>
          </a:prstGeom>
          <a:noFill/>
        </p:spPr>
        <p:txBody>
          <a:bodyPr wrap="square" rtlCol="0">
            <a:spAutoFit/>
          </a:bodyPr>
          <a:lstStyle/>
          <a:p>
            <a:r>
              <a:rPr lang="pt-BR" dirty="0" smtClean="0"/>
              <a:t>Plano Diretor Municipal</a:t>
            </a:r>
            <a:endParaRPr lang="pt-BR" dirty="0"/>
          </a:p>
        </p:txBody>
      </p:sp>
      <p:sp>
        <p:nvSpPr>
          <p:cNvPr id="47" name="Retângulo 46"/>
          <p:cNvSpPr/>
          <p:nvPr/>
        </p:nvSpPr>
        <p:spPr>
          <a:xfrm>
            <a:off x="3563888" y="3861048"/>
            <a:ext cx="1944216" cy="3600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Zona  Ambiental Pouco Restritiva</a:t>
            </a:r>
            <a:endParaRPr lang="pt-BR" sz="1100" dirty="0"/>
          </a:p>
        </p:txBody>
      </p:sp>
      <p:sp>
        <p:nvSpPr>
          <p:cNvPr id="22" name="Retângulo 21"/>
          <p:cNvSpPr/>
          <p:nvPr/>
        </p:nvSpPr>
        <p:spPr>
          <a:xfrm>
            <a:off x="5580112" y="3429000"/>
            <a:ext cx="1944216" cy="3600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Zona Urbana de </a:t>
            </a:r>
            <a:r>
              <a:rPr lang="pt-BR" sz="1000" dirty="0" smtClean="0"/>
              <a:t>Expansão</a:t>
            </a:r>
            <a:endParaRPr lang="pt-BR" sz="1000" dirty="0"/>
          </a:p>
        </p:txBody>
      </p:sp>
      <p:sp>
        <p:nvSpPr>
          <p:cNvPr id="27" name="CaixaDeTexto 26"/>
          <p:cNvSpPr txBox="1"/>
          <p:nvPr/>
        </p:nvSpPr>
        <p:spPr>
          <a:xfrm>
            <a:off x="2411760" y="3356992"/>
            <a:ext cx="648072" cy="553998"/>
          </a:xfrm>
          <a:prstGeom prst="rect">
            <a:avLst/>
          </a:prstGeom>
          <a:noFill/>
        </p:spPr>
        <p:txBody>
          <a:bodyPr wrap="square" rtlCol="0">
            <a:spAutoFit/>
          </a:bodyPr>
          <a:lstStyle/>
          <a:p>
            <a:r>
              <a:rPr lang="pt-BR" sz="1000" dirty="0" smtClean="0"/>
              <a:t>.</a:t>
            </a:r>
          </a:p>
          <a:p>
            <a:r>
              <a:rPr lang="pt-BR" sz="1000" dirty="0" smtClean="0"/>
              <a:t>.</a:t>
            </a:r>
          </a:p>
          <a:p>
            <a:r>
              <a:rPr lang="pt-BR" sz="1000" dirty="0" smtClean="0"/>
              <a:t>.</a:t>
            </a:r>
            <a:endParaRPr lang="pt-BR" sz="1000" dirty="0"/>
          </a:p>
        </p:txBody>
      </p:sp>
      <p:sp>
        <p:nvSpPr>
          <p:cNvPr id="30" name="CaixaDeTexto 29"/>
          <p:cNvSpPr txBox="1"/>
          <p:nvPr/>
        </p:nvSpPr>
        <p:spPr>
          <a:xfrm>
            <a:off x="6444208" y="3717032"/>
            <a:ext cx="648072" cy="553998"/>
          </a:xfrm>
          <a:prstGeom prst="rect">
            <a:avLst/>
          </a:prstGeom>
          <a:noFill/>
        </p:spPr>
        <p:txBody>
          <a:bodyPr wrap="square" rtlCol="0">
            <a:spAutoFit/>
          </a:bodyPr>
          <a:lstStyle/>
          <a:p>
            <a:r>
              <a:rPr lang="pt-BR" sz="1000" dirty="0" smtClean="0"/>
              <a:t>.</a:t>
            </a:r>
          </a:p>
          <a:p>
            <a:r>
              <a:rPr lang="pt-BR" sz="1000" dirty="0" smtClean="0"/>
              <a:t>.</a:t>
            </a:r>
          </a:p>
          <a:p>
            <a:r>
              <a:rPr lang="pt-BR" sz="1000" dirty="0" smtClean="0"/>
              <a:t>.</a:t>
            </a:r>
            <a:endParaRPr lang="pt-BR" sz="1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4" grpId="0" animBg="1"/>
      <p:bldP spid="26" grpId="0" animBg="1"/>
      <p:bldP spid="47" grpId="0" animBg="1"/>
      <p:bldP spid="22" grpId="0" animBg="1"/>
      <p:bldP spid="27" grpId="0"/>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Apoio a Gestão do Território</a:t>
            </a: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4" name="Retângulo 33"/>
          <p:cNvSpPr/>
          <p:nvPr/>
        </p:nvSpPr>
        <p:spPr>
          <a:xfrm>
            <a:off x="3707904" y="3140968"/>
            <a:ext cx="1944216" cy="2160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Mapa de Descontinuidades</a:t>
            </a:r>
            <a:endParaRPr lang="pt-BR" sz="1000" dirty="0"/>
          </a:p>
        </p:txBody>
      </p:sp>
      <p:sp>
        <p:nvSpPr>
          <p:cNvPr id="40" name="CaixaDeTexto 39"/>
          <p:cNvSpPr txBox="1"/>
          <p:nvPr/>
        </p:nvSpPr>
        <p:spPr>
          <a:xfrm>
            <a:off x="6444208" y="2708920"/>
            <a:ext cx="2304256" cy="600164"/>
          </a:xfrm>
          <a:prstGeom prst="rect">
            <a:avLst/>
          </a:prstGeom>
          <a:noFill/>
        </p:spPr>
        <p:txBody>
          <a:bodyPr wrap="square" rtlCol="0">
            <a:spAutoFit/>
          </a:bodyPr>
          <a:lstStyle/>
          <a:p>
            <a:r>
              <a:rPr lang="pt-BR" sz="1100" dirty="0" smtClean="0"/>
              <a:t>Localizar regiões em que as diretrizes de ocupação estabeleçam relações de descontinuidades</a:t>
            </a:r>
            <a:endParaRPr lang="pt-BR" sz="1100" dirty="0"/>
          </a:p>
        </p:txBody>
      </p:sp>
      <p:sp>
        <p:nvSpPr>
          <p:cNvPr id="22" name="Retângulo 21"/>
          <p:cNvSpPr/>
          <p:nvPr/>
        </p:nvSpPr>
        <p:spPr>
          <a:xfrm>
            <a:off x="467544" y="2708920"/>
            <a:ext cx="2736304" cy="3240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467544" y="1916832"/>
            <a:ext cx="2736304"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539552" y="1988840"/>
            <a:ext cx="2592288"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Apoio a Gestão do Território</a:t>
            </a:r>
            <a:endParaRPr lang="pt-BR" dirty="0"/>
          </a:p>
        </p:txBody>
      </p:sp>
      <p:sp>
        <p:nvSpPr>
          <p:cNvPr id="32" name="Retângulo 31"/>
          <p:cNvSpPr/>
          <p:nvPr/>
        </p:nvSpPr>
        <p:spPr>
          <a:xfrm>
            <a:off x="539552" y="2852936"/>
            <a:ext cx="2592288" cy="9361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Gestão Interfederativa do Território </a:t>
            </a:r>
            <a:endParaRPr lang="pt-BR" dirty="0"/>
          </a:p>
        </p:txBody>
      </p:sp>
      <p:sp>
        <p:nvSpPr>
          <p:cNvPr id="35" name="Retângulo 34"/>
          <p:cNvSpPr/>
          <p:nvPr/>
        </p:nvSpPr>
        <p:spPr>
          <a:xfrm>
            <a:off x="539552" y="3861048"/>
            <a:ext cx="2592288" cy="1008112"/>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Reconhecimento de Áreas Estratégicas</a:t>
            </a:r>
            <a:endParaRPr lang="pt-BR" dirty="0"/>
          </a:p>
        </p:txBody>
      </p:sp>
      <p:sp>
        <p:nvSpPr>
          <p:cNvPr id="36" name="Retângulo 35"/>
          <p:cNvSpPr/>
          <p:nvPr/>
        </p:nvSpPr>
        <p:spPr>
          <a:xfrm>
            <a:off x="539552" y="4941168"/>
            <a:ext cx="2592288" cy="936104"/>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Produção de Dados para o Planejamento</a:t>
            </a:r>
            <a:endParaRPr lang="pt-BR" dirty="0"/>
          </a:p>
        </p:txBody>
      </p:sp>
      <p:cxnSp>
        <p:nvCxnSpPr>
          <p:cNvPr id="37" name="Conector de seta reta 36"/>
          <p:cNvCxnSpPr/>
          <p:nvPr/>
        </p:nvCxnSpPr>
        <p:spPr>
          <a:xfrm>
            <a:off x="3131840" y="3284984"/>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tângulo 37"/>
          <p:cNvSpPr/>
          <p:nvPr/>
        </p:nvSpPr>
        <p:spPr>
          <a:xfrm>
            <a:off x="3707904" y="2852936"/>
            <a:ext cx="1944216" cy="21602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Cenário Inicial</a:t>
            </a:r>
            <a:endParaRPr lang="pt-BR" sz="1000" dirty="0"/>
          </a:p>
        </p:txBody>
      </p:sp>
      <p:sp>
        <p:nvSpPr>
          <p:cNvPr id="39" name="Retângulo 38"/>
          <p:cNvSpPr/>
          <p:nvPr/>
        </p:nvSpPr>
        <p:spPr>
          <a:xfrm>
            <a:off x="3707904" y="3429000"/>
            <a:ext cx="1944216" cy="2160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Mapa de </a:t>
            </a:r>
            <a:r>
              <a:rPr lang="pt-BR" sz="1000" dirty="0" smtClean="0"/>
              <a:t>Regiões de </a:t>
            </a:r>
            <a:r>
              <a:rPr lang="pt-BR" sz="1000" dirty="0" smtClean="0"/>
              <a:t>Mediação</a:t>
            </a:r>
            <a:endParaRPr lang="pt-BR" sz="1000" dirty="0"/>
          </a:p>
        </p:txBody>
      </p:sp>
      <p:cxnSp>
        <p:nvCxnSpPr>
          <p:cNvPr id="43" name="Conector de seta reta 42"/>
          <p:cNvCxnSpPr>
            <a:stCxn id="34" idx="3"/>
          </p:cNvCxnSpPr>
          <p:nvPr/>
        </p:nvCxnSpPr>
        <p:spPr>
          <a:xfrm flipV="1">
            <a:off x="5652120" y="2996952"/>
            <a:ext cx="792088" cy="252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Conector de seta reta 44"/>
          <p:cNvCxnSpPr>
            <a:stCxn id="39" idx="3"/>
          </p:cNvCxnSpPr>
          <p:nvPr/>
        </p:nvCxnSpPr>
        <p:spPr>
          <a:xfrm>
            <a:off x="5652120" y="3537012"/>
            <a:ext cx="720080" cy="396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CaixaDeTexto 49"/>
          <p:cNvSpPr txBox="1"/>
          <p:nvPr/>
        </p:nvSpPr>
        <p:spPr>
          <a:xfrm>
            <a:off x="6444208" y="3717032"/>
            <a:ext cx="2304256" cy="769441"/>
          </a:xfrm>
          <a:prstGeom prst="rect">
            <a:avLst/>
          </a:prstGeom>
          <a:noFill/>
        </p:spPr>
        <p:txBody>
          <a:bodyPr wrap="square" rtlCol="0">
            <a:spAutoFit/>
          </a:bodyPr>
          <a:lstStyle/>
          <a:p>
            <a:r>
              <a:rPr lang="pt-BR" sz="1100" dirty="0" smtClean="0"/>
              <a:t>Definição de regiões com necessidade de medição interfederativa dos conflitos territoriais</a:t>
            </a:r>
            <a:endParaRPr lang="pt-BR" sz="1100"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Apoio a Gestão do Território</a:t>
            </a: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4" name="Retângulo 33"/>
          <p:cNvSpPr/>
          <p:nvPr/>
        </p:nvSpPr>
        <p:spPr>
          <a:xfrm>
            <a:off x="3851920" y="4005064"/>
            <a:ext cx="194421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Mapa de Áreas Potenciais à Proteção Ambiental</a:t>
            </a:r>
            <a:endParaRPr lang="pt-BR" sz="1000" dirty="0"/>
          </a:p>
        </p:txBody>
      </p:sp>
      <p:sp>
        <p:nvSpPr>
          <p:cNvPr id="22" name="Retângulo 21"/>
          <p:cNvSpPr/>
          <p:nvPr/>
        </p:nvSpPr>
        <p:spPr>
          <a:xfrm>
            <a:off x="467544" y="2708920"/>
            <a:ext cx="2736304" cy="3240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467544" y="1916832"/>
            <a:ext cx="2736304"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539552" y="1988840"/>
            <a:ext cx="2592288"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Apoio a Gestão do Território</a:t>
            </a:r>
            <a:endParaRPr lang="pt-BR" dirty="0"/>
          </a:p>
        </p:txBody>
      </p:sp>
      <p:sp>
        <p:nvSpPr>
          <p:cNvPr id="32" name="Retângulo 31"/>
          <p:cNvSpPr/>
          <p:nvPr/>
        </p:nvSpPr>
        <p:spPr>
          <a:xfrm>
            <a:off x="539552" y="2852936"/>
            <a:ext cx="2592288" cy="936104"/>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Gestão Interfederativa do Território </a:t>
            </a:r>
            <a:endParaRPr lang="pt-BR" dirty="0"/>
          </a:p>
        </p:txBody>
      </p:sp>
      <p:sp>
        <p:nvSpPr>
          <p:cNvPr id="35" name="Retângulo 34"/>
          <p:cNvSpPr/>
          <p:nvPr/>
        </p:nvSpPr>
        <p:spPr>
          <a:xfrm>
            <a:off x="539552" y="3861048"/>
            <a:ext cx="2592288" cy="1008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Reconhecimento de Áreas Estratégicas</a:t>
            </a:r>
            <a:endParaRPr lang="pt-BR" dirty="0"/>
          </a:p>
        </p:txBody>
      </p:sp>
      <p:sp>
        <p:nvSpPr>
          <p:cNvPr id="36" name="Retângulo 35"/>
          <p:cNvSpPr/>
          <p:nvPr/>
        </p:nvSpPr>
        <p:spPr>
          <a:xfrm>
            <a:off x="539552" y="4941168"/>
            <a:ext cx="2592288" cy="936104"/>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Produção de Dados para o Planejamento</a:t>
            </a:r>
            <a:endParaRPr lang="pt-BR" dirty="0"/>
          </a:p>
        </p:txBody>
      </p:sp>
      <p:cxnSp>
        <p:nvCxnSpPr>
          <p:cNvPr id="37" name="Conector de seta reta 36"/>
          <p:cNvCxnSpPr/>
          <p:nvPr/>
        </p:nvCxnSpPr>
        <p:spPr>
          <a:xfrm>
            <a:off x="3131840" y="4365104"/>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tângulo 37"/>
          <p:cNvSpPr/>
          <p:nvPr/>
        </p:nvSpPr>
        <p:spPr>
          <a:xfrm>
            <a:off x="3851920" y="3717032"/>
            <a:ext cx="1944216" cy="216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Cenário Inicial</a:t>
            </a:r>
            <a:endParaRPr lang="pt-BR" sz="1000" dirty="0"/>
          </a:p>
        </p:txBody>
      </p:sp>
      <p:sp>
        <p:nvSpPr>
          <p:cNvPr id="39" name="Retângulo 38"/>
          <p:cNvSpPr/>
          <p:nvPr/>
        </p:nvSpPr>
        <p:spPr>
          <a:xfrm>
            <a:off x="3851920" y="4725144"/>
            <a:ext cx="194421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Mapa de Centralidades</a:t>
            </a:r>
            <a:endParaRPr lang="pt-BR" sz="1000" dirty="0"/>
          </a:p>
        </p:txBody>
      </p:sp>
      <p:sp>
        <p:nvSpPr>
          <p:cNvPr id="21" name="CaixaDeTexto 20"/>
          <p:cNvSpPr txBox="1"/>
          <p:nvPr/>
        </p:nvSpPr>
        <p:spPr>
          <a:xfrm>
            <a:off x="6372200" y="3573016"/>
            <a:ext cx="2304256" cy="600164"/>
          </a:xfrm>
          <a:prstGeom prst="rect">
            <a:avLst/>
          </a:prstGeom>
          <a:noFill/>
        </p:spPr>
        <p:txBody>
          <a:bodyPr wrap="square" rtlCol="0">
            <a:spAutoFit/>
          </a:bodyPr>
          <a:lstStyle/>
          <a:p>
            <a:r>
              <a:rPr lang="pt-BR" sz="1100" dirty="0" smtClean="0"/>
              <a:t>Identificar regiões com potencial a preservação, sem incidência de legislação de proteção ambiental</a:t>
            </a:r>
            <a:endParaRPr lang="pt-BR" sz="1100" dirty="0"/>
          </a:p>
        </p:txBody>
      </p:sp>
      <p:cxnSp>
        <p:nvCxnSpPr>
          <p:cNvPr id="23" name="Conector de seta reta 22"/>
          <p:cNvCxnSpPr>
            <a:stCxn id="34" idx="3"/>
          </p:cNvCxnSpPr>
          <p:nvPr/>
        </p:nvCxnSpPr>
        <p:spPr>
          <a:xfrm flipV="1">
            <a:off x="5796136" y="3789040"/>
            <a:ext cx="57606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tângulo 24"/>
          <p:cNvSpPr/>
          <p:nvPr/>
        </p:nvSpPr>
        <p:spPr>
          <a:xfrm>
            <a:off x="3851920" y="4365104"/>
            <a:ext cx="194421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Mapa de Área de Riscos de Desastres Naturais</a:t>
            </a:r>
            <a:endParaRPr lang="pt-BR" sz="1000" dirty="0"/>
          </a:p>
        </p:txBody>
      </p:sp>
      <p:cxnSp>
        <p:nvCxnSpPr>
          <p:cNvPr id="26" name="Conector de seta reta 25"/>
          <p:cNvCxnSpPr/>
          <p:nvPr/>
        </p:nvCxnSpPr>
        <p:spPr>
          <a:xfrm>
            <a:off x="5796136" y="450912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CaixaDeTexto 41"/>
          <p:cNvSpPr txBox="1"/>
          <p:nvPr/>
        </p:nvSpPr>
        <p:spPr>
          <a:xfrm>
            <a:off x="6372200" y="4293096"/>
            <a:ext cx="2304256" cy="430887"/>
          </a:xfrm>
          <a:prstGeom prst="rect">
            <a:avLst/>
          </a:prstGeom>
          <a:noFill/>
        </p:spPr>
        <p:txBody>
          <a:bodyPr wrap="square" rtlCol="0">
            <a:spAutoFit/>
          </a:bodyPr>
          <a:lstStyle/>
          <a:p>
            <a:r>
              <a:rPr lang="pt-BR" sz="1100" dirty="0" smtClean="0"/>
              <a:t>Identificar regiões com risco de desastres naturais</a:t>
            </a:r>
            <a:endParaRPr lang="pt-BR" sz="1100" dirty="0"/>
          </a:p>
        </p:txBody>
      </p:sp>
      <p:cxnSp>
        <p:nvCxnSpPr>
          <p:cNvPr id="43" name="Conector de seta reta 42"/>
          <p:cNvCxnSpPr/>
          <p:nvPr/>
        </p:nvCxnSpPr>
        <p:spPr>
          <a:xfrm>
            <a:off x="5796136" y="4869160"/>
            <a:ext cx="57606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CaixaDeTexto 44"/>
          <p:cNvSpPr txBox="1"/>
          <p:nvPr/>
        </p:nvSpPr>
        <p:spPr>
          <a:xfrm>
            <a:off x="6372200" y="4869160"/>
            <a:ext cx="2448272" cy="600164"/>
          </a:xfrm>
          <a:prstGeom prst="rect">
            <a:avLst/>
          </a:prstGeom>
          <a:noFill/>
        </p:spPr>
        <p:txBody>
          <a:bodyPr wrap="square" rtlCol="0">
            <a:spAutoFit/>
          </a:bodyPr>
          <a:lstStyle/>
          <a:p>
            <a:r>
              <a:rPr lang="pt-BR" sz="1100" dirty="0" smtClean="0"/>
              <a:t>Identificar centralidades potenciais que possam ajudar o desenvolvimento de uma metrópole </a:t>
            </a:r>
            <a:r>
              <a:rPr lang="pt-BR" sz="1100" dirty="0" err="1" smtClean="0"/>
              <a:t>policêntrica</a:t>
            </a:r>
            <a:endParaRPr lang="pt-BR" sz="1100" dirty="0"/>
          </a:p>
        </p:txBody>
      </p:sp>
      <p:sp>
        <p:nvSpPr>
          <p:cNvPr id="46" name="Retângulo 45"/>
          <p:cNvSpPr/>
          <p:nvPr/>
        </p:nvSpPr>
        <p:spPr>
          <a:xfrm>
            <a:off x="3851920" y="5085184"/>
            <a:ext cx="194421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Mapa de Precariedade</a:t>
            </a:r>
            <a:endParaRPr lang="pt-BR" sz="1000" dirty="0"/>
          </a:p>
        </p:txBody>
      </p:sp>
      <p:cxnSp>
        <p:nvCxnSpPr>
          <p:cNvPr id="29" name="Conector de seta reta 28"/>
          <p:cNvCxnSpPr/>
          <p:nvPr/>
        </p:nvCxnSpPr>
        <p:spPr>
          <a:xfrm>
            <a:off x="5796136" y="5229200"/>
            <a:ext cx="576064"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CaixaDeTexto 32"/>
          <p:cNvSpPr txBox="1"/>
          <p:nvPr/>
        </p:nvSpPr>
        <p:spPr>
          <a:xfrm>
            <a:off x="6372200" y="5517232"/>
            <a:ext cx="2448272" cy="600164"/>
          </a:xfrm>
          <a:prstGeom prst="rect">
            <a:avLst/>
          </a:prstGeom>
          <a:noFill/>
        </p:spPr>
        <p:txBody>
          <a:bodyPr wrap="square" rtlCol="0">
            <a:spAutoFit/>
          </a:bodyPr>
          <a:lstStyle/>
          <a:p>
            <a:r>
              <a:rPr lang="pt-BR" sz="1100" dirty="0" smtClean="0"/>
              <a:t>Identificar regiões com precariedade acentuada que necessitem de intervenção urbanística</a:t>
            </a:r>
            <a:endParaRPr lang="pt-BR" sz="11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par>
                                <p:cTn id="52" presetID="53"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P spid="21" grpId="0"/>
      <p:bldP spid="25" grpId="0" animBg="1"/>
      <p:bldP spid="42" grpId="0"/>
      <p:bldP spid="45" grpId="0"/>
      <p:bldP spid="46" grpId="0" animBg="1"/>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Apoio a Gestão do Território</a:t>
            </a: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4" name="Retângulo 33"/>
          <p:cNvSpPr/>
          <p:nvPr/>
        </p:nvSpPr>
        <p:spPr>
          <a:xfrm>
            <a:off x="3707904" y="5229200"/>
            <a:ext cx="1944216" cy="360040"/>
          </a:xfrm>
          <a:prstGeom prst="rect">
            <a:avLst/>
          </a:prstGeom>
          <a:solidFill>
            <a:srgbClr val="D26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Elementos de Interesse Ambiental</a:t>
            </a:r>
            <a:endParaRPr lang="pt-BR" sz="1100" dirty="0"/>
          </a:p>
        </p:txBody>
      </p:sp>
      <p:sp>
        <p:nvSpPr>
          <p:cNvPr id="22" name="Retângulo 21"/>
          <p:cNvSpPr/>
          <p:nvPr/>
        </p:nvSpPr>
        <p:spPr>
          <a:xfrm>
            <a:off x="467544" y="2708920"/>
            <a:ext cx="2736304" cy="3240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467544" y="1916832"/>
            <a:ext cx="2736304"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539552" y="1988840"/>
            <a:ext cx="2592288"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Apoio a Gestão do Território</a:t>
            </a:r>
            <a:endParaRPr lang="pt-BR" dirty="0"/>
          </a:p>
        </p:txBody>
      </p:sp>
      <p:sp>
        <p:nvSpPr>
          <p:cNvPr id="32" name="Retângulo 31"/>
          <p:cNvSpPr/>
          <p:nvPr/>
        </p:nvSpPr>
        <p:spPr>
          <a:xfrm>
            <a:off x="539552" y="2852936"/>
            <a:ext cx="2592288" cy="936104"/>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Gestão Interfederativa do Território </a:t>
            </a:r>
            <a:endParaRPr lang="pt-BR" dirty="0"/>
          </a:p>
        </p:txBody>
      </p:sp>
      <p:sp>
        <p:nvSpPr>
          <p:cNvPr id="35" name="Retângulo 34"/>
          <p:cNvSpPr/>
          <p:nvPr/>
        </p:nvSpPr>
        <p:spPr>
          <a:xfrm>
            <a:off x="539552" y="3861048"/>
            <a:ext cx="2592288" cy="1008112"/>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Reconhecimento de Áreas Estratégicas</a:t>
            </a:r>
            <a:endParaRPr lang="pt-BR" dirty="0"/>
          </a:p>
        </p:txBody>
      </p:sp>
      <p:sp>
        <p:nvSpPr>
          <p:cNvPr id="36" name="Retângulo 35"/>
          <p:cNvSpPr/>
          <p:nvPr/>
        </p:nvSpPr>
        <p:spPr>
          <a:xfrm>
            <a:off x="539552" y="4941168"/>
            <a:ext cx="2592288" cy="9361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Produção de Dados para o Planejamento</a:t>
            </a:r>
            <a:endParaRPr lang="pt-BR" dirty="0"/>
          </a:p>
        </p:txBody>
      </p:sp>
      <p:cxnSp>
        <p:nvCxnSpPr>
          <p:cNvPr id="37" name="Conector de seta reta 36"/>
          <p:cNvCxnSpPr/>
          <p:nvPr/>
        </p:nvCxnSpPr>
        <p:spPr>
          <a:xfrm>
            <a:off x="3131840" y="5445224"/>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tângulo 37"/>
          <p:cNvSpPr/>
          <p:nvPr/>
        </p:nvSpPr>
        <p:spPr>
          <a:xfrm>
            <a:off x="3707904" y="4941168"/>
            <a:ext cx="1944216" cy="21602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Cenário Inicial</a:t>
            </a:r>
            <a:endParaRPr lang="pt-BR" sz="1000" dirty="0"/>
          </a:p>
        </p:txBody>
      </p:sp>
      <p:sp>
        <p:nvSpPr>
          <p:cNvPr id="39" name="Retângulo 38"/>
          <p:cNvSpPr/>
          <p:nvPr/>
        </p:nvSpPr>
        <p:spPr>
          <a:xfrm>
            <a:off x="3707904" y="5661248"/>
            <a:ext cx="1944216" cy="288032"/>
          </a:xfrm>
          <a:prstGeom prst="rect">
            <a:avLst/>
          </a:prstGeom>
          <a:solidFill>
            <a:srgbClr val="D26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smtClean="0"/>
              <a:t>Infraestruturas e equipamentos urbanos</a:t>
            </a:r>
            <a:endParaRPr lang="pt-BR" sz="1000" dirty="0"/>
          </a:p>
        </p:txBody>
      </p:sp>
      <p:sp>
        <p:nvSpPr>
          <p:cNvPr id="21" name="CaixaDeTexto 20"/>
          <p:cNvSpPr txBox="1"/>
          <p:nvPr/>
        </p:nvSpPr>
        <p:spPr>
          <a:xfrm>
            <a:off x="6084168" y="4797152"/>
            <a:ext cx="2520280" cy="600164"/>
          </a:xfrm>
          <a:prstGeom prst="rect">
            <a:avLst/>
          </a:prstGeom>
          <a:noFill/>
        </p:spPr>
        <p:txBody>
          <a:bodyPr wrap="square" rtlCol="0">
            <a:spAutoFit/>
          </a:bodyPr>
          <a:lstStyle/>
          <a:p>
            <a:r>
              <a:rPr lang="pt-BR" sz="1100" dirty="0" smtClean="0"/>
              <a:t>Mapear elementos que possam subsidiar a identificação de regiões com necessidade de proteção ambiental</a:t>
            </a:r>
            <a:endParaRPr lang="pt-BR" sz="1100" dirty="0"/>
          </a:p>
        </p:txBody>
      </p:sp>
      <p:cxnSp>
        <p:nvCxnSpPr>
          <p:cNvPr id="23" name="Conector de seta reta 22"/>
          <p:cNvCxnSpPr>
            <a:stCxn id="34" idx="3"/>
          </p:cNvCxnSpPr>
          <p:nvPr/>
        </p:nvCxnSpPr>
        <p:spPr>
          <a:xfrm flipV="1">
            <a:off x="5652120" y="5085184"/>
            <a:ext cx="432048" cy="324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ixaDeTexto 24"/>
          <p:cNvSpPr txBox="1"/>
          <p:nvPr/>
        </p:nvSpPr>
        <p:spPr>
          <a:xfrm>
            <a:off x="6084168" y="5589240"/>
            <a:ext cx="2808312" cy="600164"/>
          </a:xfrm>
          <a:prstGeom prst="rect">
            <a:avLst/>
          </a:prstGeom>
          <a:noFill/>
        </p:spPr>
        <p:txBody>
          <a:bodyPr wrap="square" rtlCol="0">
            <a:spAutoFit/>
          </a:bodyPr>
          <a:lstStyle/>
          <a:p>
            <a:r>
              <a:rPr lang="pt-BR" sz="1100" dirty="0" smtClean="0"/>
              <a:t>Mapear elementos que possam subsidiar a identificação de regiões potenciais ao desenvolvimento</a:t>
            </a:r>
            <a:endParaRPr lang="pt-BR" sz="1100" dirty="0"/>
          </a:p>
        </p:txBody>
      </p:sp>
      <p:cxnSp>
        <p:nvCxnSpPr>
          <p:cNvPr id="26" name="Conector de seta reta 25"/>
          <p:cNvCxnSpPr>
            <a:stCxn id="39" idx="3"/>
            <a:endCxn id="25" idx="1"/>
          </p:cNvCxnSpPr>
          <p:nvPr/>
        </p:nvCxnSpPr>
        <p:spPr>
          <a:xfrm>
            <a:off x="5652120" y="5805264"/>
            <a:ext cx="432048" cy="840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P spid="21"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6964524" cy="661720"/>
          </a:xfrm>
          <a:prstGeom prst="rect">
            <a:avLst/>
          </a:prstGeom>
          <a:noFill/>
        </p:spPr>
        <p:txBody>
          <a:bodyPr wrap="square" rtlCol="0">
            <a:spAutoFit/>
          </a:bodyPr>
          <a:lstStyle/>
          <a:p>
            <a:r>
              <a:rPr lang="pt-BR" sz="3700" spc="-150" dirty="0" smtClean="0">
                <a:solidFill>
                  <a:schemeClr val="bg1">
                    <a:lumMod val="50000"/>
                  </a:schemeClr>
                </a:solidFill>
              </a:rPr>
              <a:t>Histórico de Produção do GT</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395536" y="2276872"/>
            <a:ext cx="4545130" cy="3877985"/>
          </a:xfrm>
          <a:prstGeom prst="rect">
            <a:avLst/>
          </a:prstGeom>
          <a:noFill/>
        </p:spPr>
        <p:txBody>
          <a:bodyPr wrap="square">
            <a:spAutoFit/>
          </a:bodyPr>
          <a:lstStyle/>
          <a:p>
            <a:endParaRPr lang="pt-BR" sz="1000" b="1" dirty="0" smtClean="0"/>
          </a:p>
          <a:p>
            <a:pPr>
              <a:buFont typeface="Arial" pitchFamily="34" charset="0"/>
              <a:buChar char="•"/>
            </a:pPr>
            <a:r>
              <a:rPr lang="pt-BR" sz="1200" b="1" dirty="0" smtClean="0"/>
              <a:t> Diferença entre escalas</a:t>
            </a:r>
          </a:p>
          <a:p>
            <a:pPr>
              <a:buFont typeface="Arial" pitchFamily="34" charset="0"/>
              <a:buChar char="•"/>
            </a:pPr>
            <a:endParaRPr lang="pt-BR" sz="1200" b="1" dirty="0" smtClean="0"/>
          </a:p>
          <a:p>
            <a:pPr>
              <a:buFont typeface="Arial" pitchFamily="34" charset="0"/>
              <a:buChar char="•"/>
            </a:pPr>
            <a:r>
              <a:rPr lang="pt-BR" sz="1200" b="1" dirty="0" smtClean="0">
                <a:cs typeface="Arial" pitchFamily="34" charset="0"/>
              </a:rPr>
              <a:t> Complexidade dos zoneamento municipais</a:t>
            </a:r>
          </a:p>
          <a:p>
            <a:pPr>
              <a:buFont typeface="Arial" pitchFamily="34" charset="0"/>
              <a:buChar char="•"/>
            </a:pPr>
            <a:endParaRPr lang="pt-BR" sz="1200" b="1" dirty="0" smtClean="0">
              <a:cs typeface="Arial" pitchFamily="34" charset="0"/>
            </a:endParaRPr>
          </a:p>
          <a:p>
            <a:pPr>
              <a:buFont typeface="Arial" pitchFamily="34" charset="0"/>
              <a:buChar char="•"/>
            </a:pPr>
            <a:r>
              <a:rPr lang="pt-BR" sz="1200" b="1" dirty="0" smtClean="0">
                <a:cs typeface="Arial" pitchFamily="34" charset="0"/>
              </a:rPr>
              <a:t> Leitura Unificada – Padronização de Nomenclatura</a:t>
            </a:r>
          </a:p>
          <a:p>
            <a:pPr>
              <a:buFont typeface="Arial" pitchFamily="34" charset="0"/>
              <a:buChar char="•"/>
            </a:pPr>
            <a:endParaRPr lang="pt-BR" sz="1200" b="1" dirty="0" smtClean="0">
              <a:cs typeface="Arial" pitchFamily="34" charset="0"/>
            </a:endParaRPr>
          </a:p>
          <a:p>
            <a:pPr>
              <a:buFont typeface="Arial" pitchFamily="34" charset="0"/>
              <a:buChar char="•"/>
            </a:pPr>
            <a:r>
              <a:rPr lang="pt-BR" sz="1200" b="1" dirty="0" smtClean="0">
                <a:cs typeface="Arial" pitchFamily="34" charset="0"/>
              </a:rPr>
              <a:t> Influência no Território</a:t>
            </a:r>
          </a:p>
          <a:p>
            <a:r>
              <a:rPr lang="pt-BR" sz="1200" b="1" dirty="0" smtClean="0">
                <a:cs typeface="Arial" pitchFamily="34" charset="0"/>
              </a:rPr>
              <a:t>	</a:t>
            </a:r>
          </a:p>
          <a:p>
            <a:r>
              <a:rPr lang="pt-BR" sz="1200" b="1" dirty="0" smtClean="0">
                <a:cs typeface="Arial" pitchFamily="34" charset="0"/>
              </a:rPr>
              <a:t>	Legislação Ambiental	</a:t>
            </a:r>
          </a:p>
          <a:p>
            <a:r>
              <a:rPr lang="pt-BR" sz="1200" b="1" dirty="0" smtClean="0">
                <a:cs typeface="Arial" pitchFamily="34" charset="0"/>
              </a:rPr>
              <a:t>	Cobertura Vegetal</a:t>
            </a:r>
          </a:p>
          <a:p>
            <a:r>
              <a:rPr lang="pt-BR" sz="1200" b="1" dirty="0" smtClean="0">
                <a:cs typeface="Arial" pitchFamily="34" charset="0"/>
              </a:rPr>
              <a:t>	Hidrografia</a:t>
            </a:r>
          </a:p>
          <a:p>
            <a:r>
              <a:rPr lang="pt-BR" sz="1200" b="1" dirty="0" smtClean="0">
                <a:cs typeface="Arial" pitchFamily="34" charset="0"/>
              </a:rPr>
              <a:t>	Perigo de Inundação e Deslizamento</a:t>
            </a:r>
          </a:p>
          <a:p>
            <a:r>
              <a:rPr lang="pt-BR" sz="1200" b="1" dirty="0" smtClean="0">
                <a:cs typeface="Arial" pitchFamily="34" charset="0"/>
              </a:rPr>
              <a:t>	Áreas Prioritárias para Conservação</a:t>
            </a:r>
          </a:p>
          <a:p>
            <a:r>
              <a:rPr lang="pt-BR" sz="1200" b="1" dirty="0" smtClean="0">
                <a:cs typeface="Arial" pitchFamily="34" charset="0"/>
              </a:rPr>
              <a:t>	Suscetibilidade à Movimentos de Massa e Inundação</a:t>
            </a:r>
          </a:p>
          <a:p>
            <a:r>
              <a:rPr lang="pt-BR" sz="1200" b="1" dirty="0" smtClean="0">
                <a:cs typeface="Arial" pitchFamily="34" charset="0"/>
              </a:rPr>
              <a:t>	Equipamentos Urbanos</a:t>
            </a:r>
          </a:p>
          <a:p>
            <a:r>
              <a:rPr lang="pt-BR" sz="1200" b="1" dirty="0" smtClean="0">
                <a:cs typeface="Arial" pitchFamily="34" charset="0"/>
              </a:rPr>
              <a:t>	Sistema Viário</a:t>
            </a:r>
          </a:p>
          <a:p>
            <a:endParaRPr lang="pt-BR" sz="1200" b="1" dirty="0" smtClean="0">
              <a:cs typeface="Arial" pitchFamily="34" charset="0"/>
            </a:endParaRPr>
          </a:p>
          <a:p>
            <a:r>
              <a:rPr lang="pt-BR" sz="1200" b="1" dirty="0" smtClean="0">
                <a:cs typeface="Arial" pitchFamily="34" charset="0"/>
              </a:rPr>
              <a:t>	</a:t>
            </a:r>
          </a:p>
          <a:p>
            <a:endParaRPr lang="pt-BR" sz="2000" dirty="0" smtClean="0">
              <a:cs typeface="Arial" pitchFamily="34" charset="0"/>
            </a:endParaRPr>
          </a:p>
        </p:txBody>
      </p:sp>
      <p:sp>
        <p:nvSpPr>
          <p:cNvPr id="14" name="Retângulo 13"/>
          <p:cNvSpPr/>
          <p:nvPr/>
        </p:nvSpPr>
        <p:spPr>
          <a:xfrm>
            <a:off x="5102926" y="2420888"/>
            <a:ext cx="4041074" cy="1877437"/>
          </a:xfrm>
          <a:prstGeom prst="rect">
            <a:avLst/>
          </a:prstGeom>
          <a:noFill/>
        </p:spPr>
        <p:txBody>
          <a:bodyPr wrap="square">
            <a:spAutoFit/>
          </a:bodyPr>
          <a:lstStyle/>
          <a:p>
            <a:pPr>
              <a:buFont typeface="Arial" pitchFamily="34" charset="0"/>
              <a:buChar char="•"/>
            </a:pPr>
            <a:r>
              <a:rPr lang="pt-BR" sz="1200" b="1" dirty="0" smtClean="0">
                <a:cs typeface="Arial" pitchFamily="34" charset="0"/>
              </a:rPr>
              <a:t> Estrutura Inicial</a:t>
            </a:r>
          </a:p>
          <a:p>
            <a:r>
              <a:rPr lang="pt-BR" sz="1200" b="1" dirty="0" smtClean="0">
                <a:cs typeface="Arial" pitchFamily="34" charset="0"/>
              </a:rPr>
              <a:t>	Áreas de Proteção</a:t>
            </a:r>
          </a:p>
          <a:p>
            <a:r>
              <a:rPr lang="pt-BR" sz="1200" b="1" dirty="0" smtClean="0">
                <a:cs typeface="Arial" pitchFamily="34" charset="0"/>
              </a:rPr>
              <a:t>	Áreas Uso Sustentável</a:t>
            </a:r>
          </a:p>
          <a:p>
            <a:r>
              <a:rPr lang="pt-BR" sz="1200" b="1" dirty="0" smtClean="0">
                <a:cs typeface="Arial" pitchFamily="34" charset="0"/>
              </a:rPr>
              <a:t>	Áreas Recuperação Ambiental</a:t>
            </a:r>
          </a:p>
          <a:p>
            <a:r>
              <a:rPr lang="pt-BR" sz="1200" b="1" dirty="0" smtClean="0">
                <a:cs typeface="Arial" pitchFamily="34" charset="0"/>
              </a:rPr>
              <a:t>	Áreas Consolidação e Adensamento</a:t>
            </a:r>
          </a:p>
          <a:p>
            <a:r>
              <a:rPr lang="pt-BR" sz="1200" b="1" dirty="0" smtClean="0">
                <a:cs typeface="Arial" pitchFamily="34" charset="0"/>
              </a:rPr>
              <a:t>	Áreas Desenvolvimento e Expansão</a:t>
            </a:r>
          </a:p>
          <a:p>
            <a:r>
              <a:rPr lang="pt-BR" sz="1200" b="1" dirty="0" smtClean="0">
                <a:cs typeface="Arial" pitchFamily="34" charset="0"/>
              </a:rPr>
              <a:t>	Áreas Requalificação</a:t>
            </a:r>
          </a:p>
          <a:p>
            <a:pPr>
              <a:buFont typeface="Arial" pitchFamily="34" charset="0"/>
              <a:buChar char="•"/>
            </a:pPr>
            <a:r>
              <a:rPr lang="pt-BR" sz="1200" b="1" dirty="0" smtClean="0">
                <a:cs typeface="Arial" pitchFamily="34" charset="0"/>
              </a:rPr>
              <a:t> Zona Rural</a:t>
            </a:r>
          </a:p>
          <a:p>
            <a:endParaRPr lang="pt-BR" sz="2000" dirty="0" smtClean="0">
              <a:cs typeface="Arial" pitchFamily="34" charset="0"/>
            </a:endParaRPr>
          </a:p>
        </p:txBody>
      </p:sp>
      <p:sp>
        <p:nvSpPr>
          <p:cNvPr id="17" name="CaixaDeTexto 16"/>
          <p:cNvSpPr txBox="1"/>
          <p:nvPr/>
        </p:nvSpPr>
        <p:spPr>
          <a:xfrm>
            <a:off x="3419872" y="1772816"/>
            <a:ext cx="2160240" cy="400110"/>
          </a:xfrm>
          <a:prstGeom prst="rect">
            <a:avLst/>
          </a:prstGeom>
          <a:noFill/>
        </p:spPr>
        <p:txBody>
          <a:bodyPr wrap="square" rtlCol="0">
            <a:spAutoFit/>
          </a:bodyPr>
          <a:lstStyle/>
          <a:p>
            <a:r>
              <a:rPr lang="pt-BR" sz="2000" b="1" dirty="0" smtClean="0"/>
              <a:t>Itens Estudados</a:t>
            </a:r>
            <a:endParaRPr lang="pt-BR" sz="2000" b="1" dirty="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Apoio a Gestão do Território</a:t>
            </a: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2" name="Retângulo 21"/>
          <p:cNvSpPr/>
          <p:nvPr/>
        </p:nvSpPr>
        <p:spPr>
          <a:xfrm>
            <a:off x="467544" y="2708920"/>
            <a:ext cx="2736304" cy="3240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467544" y="1916832"/>
            <a:ext cx="2736304" cy="7920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539552" y="1988840"/>
            <a:ext cx="2592288"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Apoio a Gestão do Território</a:t>
            </a:r>
            <a:endParaRPr lang="pt-BR" dirty="0"/>
          </a:p>
        </p:txBody>
      </p:sp>
      <p:sp>
        <p:nvSpPr>
          <p:cNvPr id="32" name="Retângulo 31"/>
          <p:cNvSpPr/>
          <p:nvPr/>
        </p:nvSpPr>
        <p:spPr>
          <a:xfrm>
            <a:off x="539552" y="2852936"/>
            <a:ext cx="2592288" cy="936104"/>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Gestão Interfederativa do Território </a:t>
            </a:r>
            <a:endParaRPr lang="pt-BR" dirty="0"/>
          </a:p>
        </p:txBody>
      </p:sp>
      <p:sp>
        <p:nvSpPr>
          <p:cNvPr id="35" name="Retângulo 34"/>
          <p:cNvSpPr/>
          <p:nvPr/>
        </p:nvSpPr>
        <p:spPr>
          <a:xfrm>
            <a:off x="539552" y="3861048"/>
            <a:ext cx="2592288" cy="1008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Reconhecimento de Áreas Estratégicas</a:t>
            </a:r>
            <a:endParaRPr lang="pt-BR" dirty="0"/>
          </a:p>
        </p:txBody>
      </p:sp>
      <p:sp>
        <p:nvSpPr>
          <p:cNvPr id="36" name="Retângulo 35"/>
          <p:cNvSpPr/>
          <p:nvPr/>
        </p:nvSpPr>
        <p:spPr>
          <a:xfrm>
            <a:off x="539552" y="4941168"/>
            <a:ext cx="2592288" cy="9361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Produção de Dados para o Planejamento</a:t>
            </a:r>
            <a:endParaRPr lang="pt-BR" dirty="0"/>
          </a:p>
        </p:txBody>
      </p:sp>
      <p:grpSp>
        <p:nvGrpSpPr>
          <p:cNvPr id="61" name="Grupo 60"/>
          <p:cNvGrpSpPr/>
          <p:nvPr/>
        </p:nvGrpSpPr>
        <p:grpSpPr>
          <a:xfrm>
            <a:off x="4211960" y="4797152"/>
            <a:ext cx="1656184" cy="1440160"/>
            <a:chOff x="4716016" y="1772816"/>
            <a:chExt cx="1656184" cy="1440160"/>
          </a:xfrm>
        </p:grpSpPr>
        <p:sp>
          <p:nvSpPr>
            <p:cNvPr id="62" name="Retângulo 61"/>
            <p:cNvSpPr/>
            <p:nvPr/>
          </p:nvSpPr>
          <p:spPr>
            <a:xfrm>
              <a:off x="4716016" y="1772816"/>
              <a:ext cx="1656184" cy="1440160"/>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sp>
          <p:nvSpPr>
            <p:cNvPr id="63" name="Retângulo 62"/>
            <p:cNvSpPr/>
            <p:nvPr/>
          </p:nvSpPr>
          <p:spPr>
            <a:xfrm>
              <a:off x="4716016" y="1772816"/>
              <a:ext cx="165618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Sistema</a:t>
              </a:r>
              <a:endParaRPr lang="pt-BR" sz="1100" dirty="0"/>
            </a:p>
          </p:txBody>
        </p:sp>
      </p:grpSp>
      <p:grpSp>
        <p:nvGrpSpPr>
          <p:cNvPr id="24" name="Grupo 23"/>
          <p:cNvGrpSpPr/>
          <p:nvPr/>
        </p:nvGrpSpPr>
        <p:grpSpPr>
          <a:xfrm>
            <a:off x="4499992" y="5013176"/>
            <a:ext cx="1080120" cy="1123892"/>
            <a:chOff x="3707904" y="3429000"/>
            <a:chExt cx="1080120" cy="1123892"/>
          </a:xfrm>
        </p:grpSpPr>
        <p:sp>
          <p:nvSpPr>
            <p:cNvPr id="29" name="Forma livre 28"/>
            <p:cNvSpPr/>
            <p:nvPr/>
          </p:nvSpPr>
          <p:spPr>
            <a:xfrm>
              <a:off x="3707904" y="3429000"/>
              <a:ext cx="1080120" cy="1123892"/>
            </a:xfrm>
            <a:custGeom>
              <a:avLst/>
              <a:gdLst>
                <a:gd name="connsiteX0" fmla="*/ 1654671 w 6385697"/>
                <a:gd name="connsiteY0" fmla="*/ 5621573 h 6003235"/>
                <a:gd name="connsiteX1" fmla="*/ 1622866 w 6385697"/>
                <a:gd name="connsiteY1" fmla="*/ 5581816 h 6003235"/>
                <a:gd name="connsiteX2" fmla="*/ 1583109 w 6385697"/>
                <a:gd name="connsiteY2" fmla="*/ 5550011 h 6003235"/>
                <a:gd name="connsiteX3" fmla="*/ 1575158 w 6385697"/>
                <a:gd name="connsiteY3" fmla="*/ 5526157 h 6003235"/>
                <a:gd name="connsiteX4" fmla="*/ 1519499 w 6385697"/>
                <a:gd name="connsiteY4" fmla="*/ 5470498 h 6003235"/>
                <a:gd name="connsiteX5" fmla="*/ 1495645 w 6385697"/>
                <a:gd name="connsiteY5" fmla="*/ 5438693 h 6003235"/>
                <a:gd name="connsiteX6" fmla="*/ 1463839 w 6385697"/>
                <a:gd name="connsiteY6" fmla="*/ 5375082 h 6003235"/>
                <a:gd name="connsiteX7" fmla="*/ 1439986 w 6385697"/>
                <a:gd name="connsiteY7" fmla="*/ 5359180 h 6003235"/>
                <a:gd name="connsiteX8" fmla="*/ 1376375 w 6385697"/>
                <a:gd name="connsiteY8" fmla="*/ 5279666 h 6003235"/>
                <a:gd name="connsiteX9" fmla="*/ 1336619 w 6385697"/>
                <a:gd name="connsiteY9" fmla="*/ 5216056 h 6003235"/>
                <a:gd name="connsiteX10" fmla="*/ 1320716 w 6385697"/>
                <a:gd name="connsiteY10" fmla="*/ 5192202 h 6003235"/>
                <a:gd name="connsiteX11" fmla="*/ 1304813 w 6385697"/>
                <a:gd name="connsiteY11" fmla="*/ 5160397 h 6003235"/>
                <a:gd name="connsiteX12" fmla="*/ 1249154 w 6385697"/>
                <a:gd name="connsiteY12" fmla="*/ 5104738 h 6003235"/>
                <a:gd name="connsiteX13" fmla="*/ 1217349 w 6385697"/>
                <a:gd name="connsiteY13" fmla="*/ 5080884 h 6003235"/>
                <a:gd name="connsiteX14" fmla="*/ 1193495 w 6385697"/>
                <a:gd name="connsiteY14" fmla="*/ 5064981 h 6003235"/>
                <a:gd name="connsiteX15" fmla="*/ 947005 w 6385697"/>
                <a:gd name="connsiteY15" fmla="*/ 5049079 h 6003235"/>
                <a:gd name="connsiteX16" fmla="*/ 867492 w 6385697"/>
                <a:gd name="connsiteY16" fmla="*/ 4961614 h 6003235"/>
                <a:gd name="connsiteX17" fmla="*/ 843638 w 6385697"/>
                <a:gd name="connsiteY17" fmla="*/ 4905955 h 6003235"/>
                <a:gd name="connsiteX18" fmla="*/ 835686 w 6385697"/>
                <a:gd name="connsiteY18" fmla="*/ 4882101 h 6003235"/>
                <a:gd name="connsiteX19" fmla="*/ 811832 w 6385697"/>
                <a:gd name="connsiteY19" fmla="*/ 4858247 h 6003235"/>
                <a:gd name="connsiteX20" fmla="*/ 795930 w 6385697"/>
                <a:gd name="connsiteY20" fmla="*/ 4826442 h 6003235"/>
                <a:gd name="connsiteX21" fmla="*/ 787979 w 6385697"/>
                <a:gd name="connsiteY21" fmla="*/ 4802588 h 6003235"/>
                <a:gd name="connsiteX22" fmla="*/ 764125 w 6385697"/>
                <a:gd name="connsiteY22" fmla="*/ 4770783 h 6003235"/>
                <a:gd name="connsiteX23" fmla="*/ 756173 w 6385697"/>
                <a:gd name="connsiteY23" fmla="*/ 4746929 h 6003235"/>
                <a:gd name="connsiteX24" fmla="*/ 732319 w 6385697"/>
                <a:gd name="connsiteY24" fmla="*/ 4731026 h 6003235"/>
                <a:gd name="connsiteX25" fmla="*/ 724368 w 6385697"/>
                <a:gd name="connsiteY25" fmla="*/ 4683319 h 6003235"/>
                <a:gd name="connsiteX26" fmla="*/ 716417 w 6385697"/>
                <a:gd name="connsiteY26" fmla="*/ 4651513 h 6003235"/>
                <a:gd name="connsiteX27" fmla="*/ 684612 w 6385697"/>
                <a:gd name="connsiteY27" fmla="*/ 4595854 h 6003235"/>
                <a:gd name="connsiteX28" fmla="*/ 636904 w 6385697"/>
                <a:gd name="connsiteY28" fmla="*/ 4564049 h 6003235"/>
                <a:gd name="connsiteX29" fmla="*/ 485829 w 6385697"/>
                <a:gd name="connsiteY29" fmla="*/ 4556098 h 6003235"/>
                <a:gd name="connsiteX30" fmla="*/ 398365 w 6385697"/>
                <a:gd name="connsiteY30" fmla="*/ 4532244 h 6003235"/>
                <a:gd name="connsiteX31" fmla="*/ 374511 w 6385697"/>
                <a:gd name="connsiteY31" fmla="*/ 4524293 h 6003235"/>
                <a:gd name="connsiteX32" fmla="*/ 334754 w 6385697"/>
                <a:gd name="connsiteY32" fmla="*/ 4516341 h 6003235"/>
                <a:gd name="connsiteX33" fmla="*/ 310900 w 6385697"/>
                <a:gd name="connsiteY33" fmla="*/ 4500439 h 6003235"/>
                <a:gd name="connsiteX34" fmla="*/ 287046 w 6385697"/>
                <a:gd name="connsiteY34" fmla="*/ 4476585 h 6003235"/>
                <a:gd name="connsiteX35" fmla="*/ 263192 w 6385697"/>
                <a:gd name="connsiteY35" fmla="*/ 4468633 h 6003235"/>
                <a:gd name="connsiteX36" fmla="*/ 247290 w 6385697"/>
                <a:gd name="connsiteY36" fmla="*/ 4444780 h 6003235"/>
                <a:gd name="connsiteX37" fmla="*/ 215485 w 6385697"/>
                <a:gd name="connsiteY37" fmla="*/ 4428877 h 6003235"/>
                <a:gd name="connsiteX38" fmla="*/ 167777 w 6385697"/>
                <a:gd name="connsiteY38" fmla="*/ 4389120 h 6003235"/>
                <a:gd name="connsiteX39" fmla="*/ 143923 w 6385697"/>
                <a:gd name="connsiteY39" fmla="*/ 4357315 h 6003235"/>
                <a:gd name="connsiteX40" fmla="*/ 112118 w 6385697"/>
                <a:gd name="connsiteY40" fmla="*/ 4309607 h 6003235"/>
                <a:gd name="connsiteX41" fmla="*/ 88264 w 6385697"/>
                <a:gd name="connsiteY41" fmla="*/ 4285753 h 6003235"/>
                <a:gd name="connsiteX42" fmla="*/ 56459 w 6385697"/>
                <a:gd name="connsiteY42" fmla="*/ 4230094 h 6003235"/>
                <a:gd name="connsiteX43" fmla="*/ 48507 w 6385697"/>
                <a:gd name="connsiteY43" fmla="*/ 4206240 h 6003235"/>
                <a:gd name="connsiteX44" fmla="*/ 40556 w 6385697"/>
                <a:gd name="connsiteY44" fmla="*/ 4174435 h 6003235"/>
                <a:gd name="connsiteX45" fmla="*/ 16702 w 6385697"/>
                <a:gd name="connsiteY45" fmla="*/ 4150581 h 6003235"/>
                <a:gd name="connsiteX46" fmla="*/ 32605 w 6385697"/>
                <a:gd name="connsiteY46" fmla="*/ 3880237 h 6003235"/>
                <a:gd name="connsiteX47" fmla="*/ 80312 w 6385697"/>
                <a:gd name="connsiteY47" fmla="*/ 3800724 h 6003235"/>
                <a:gd name="connsiteX48" fmla="*/ 96215 w 6385697"/>
                <a:gd name="connsiteY48" fmla="*/ 3776870 h 6003235"/>
                <a:gd name="connsiteX49" fmla="*/ 128020 w 6385697"/>
                <a:gd name="connsiteY49" fmla="*/ 3721211 h 6003235"/>
                <a:gd name="connsiteX50" fmla="*/ 135972 w 6385697"/>
                <a:gd name="connsiteY50" fmla="*/ 3697357 h 6003235"/>
                <a:gd name="connsiteX51" fmla="*/ 151874 w 6385697"/>
                <a:gd name="connsiteY51" fmla="*/ 3641698 h 6003235"/>
                <a:gd name="connsiteX52" fmla="*/ 159826 w 6385697"/>
                <a:gd name="connsiteY52" fmla="*/ 3427013 h 6003235"/>
                <a:gd name="connsiteX53" fmla="*/ 167777 w 6385697"/>
                <a:gd name="connsiteY53" fmla="*/ 3387256 h 6003235"/>
                <a:gd name="connsiteX54" fmla="*/ 199582 w 6385697"/>
                <a:gd name="connsiteY54" fmla="*/ 3339548 h 6003235"/>
                <a:gd name="connsiteX55" fmla="*/ 223436 w 6385697"/>
                <a:gd name="connsiteY55" fmla="*/ 3323646 h 6003235"/>
                <a:gd name="connsiteX56" fmla="*/ 302949 w 6385697"/>
                <a:gd name="connsiteY56" fmla="*/ 3299792 h 6003235"/>
                <a:gd name="connsiteX57" fmla="*/ 326803 w 6385697"/>
                <a:gd name="connsiteY57" fmla="*/ 3291840 h 6003235"/>
                <a:gd name="connsiteX58" fmla="*/ 366559 w 6385697"/>
                <a:gd name="connsiteY58" fmla="*/ 3275938 h 6003235"/>
                <a:gd name="connsiteX59" fmla="*/ 398365 w 6385697"/>
                <a:gd name="connsiteY59" fmla="*/ 3260035 h 6003235"/>
                <a:gd name="connsiteX60" fmla="*/ 438121 w 6385697"/>
                <a:gd name="connsiteY60" fmla="*/ 3252084 h 6003235"/>
                <a:gd name="connsiteX61" fmla="*/ 477878 w 6385697"/>
                <a:gd name="connsiteY61" fmla="*/ 3228230 h 6003235"/>
                <a:gd name="connsiteX62" fmla="*/ 509683 w 6385697"/>
                <a:gd name="connsiteY62" fmla="*/ 3220279 h 6003235"/>
                <a:gd name="connsiteX63" fmla="*/ 573293 w 6385697"/>
                <a:gd name="connsiteY63" fmla="*/ 3204376 h 6003235"/>
                <a:gd name="connsiteX64" fmla="*/ 628952 w 6385697"/>
                <a:gd name="connsiteY64" fmla="*/ 3172571 h 6003235"/>
                <a:gd name="connsiteX65" fmla="*/ 684612 w 6385697"/>
                <a:gd name="connsiteY65" fmla="*/ 3140766 h 6003235"/>
                <a:gd name="connsiteX66" fmla="*/ 724368 w 6385697"/>
                <a:gd name="connsiteY66" fmla="*/ 3124863 h 6003235"/>
                <a:gd name="connsiteX67" fmla="*/ 772076 w 6385697"/>
                <a:gd name="connsiteY67" fmla="*/ 3093058 h 6003235"/>
                <a:gd name="connsiteX68" fmla="*/ 819784 w 6385697"/>
                <a:gd name="connsiteY68" fmla="*/ 3069204 h 6003235"/>
                <a:gd name="connsiteX69" fmla="*/ 843638 w 6385697"/>
                <a:gd name="connsiteY69" fmla="*/ 3061253 h 6003235"/>
                <a:gd name="connsiteX70" fmla="*/ 931102 w 6385697"/>
                <a:gd name="connsiteY70" fmla="*/ 3005593 h 6003235"/>
                <a:gd name="connsiteX71" fmla="*/ 962907 w 6385697"/>
                <a:gd name="connsiteY71" fmla="*/ 2989691 h 6003235"/>
                <a:gd name="connsiteX72" fmla="*/ 986761 w 6385697"/>
                <a:gd name="connsiteY72" fmla="*/ 2965837 h 6003235"/>
                <a:gd name="connsiteX73" fmla="*/ 1042420 w 6385697"/>
                <a:gd name="connsiteY73" fmla="*/ 2926080 h 6003235"/>
                <a:gd name="connsiteX74" fmla="*/ 1082177 w 6385697"/>
                <a:gd name="connsiteY74" fmla="*/ 2894275 h 6003235"/>
                <a:gd name="connsiteX75" fmla="*/ 1113982 w 6385697"/>
                <a:gd name="connsiteY75" fmla="*/ 2862470 h 6003235"/>
                <a:gd name="connsiteX76" fmla="*/ 1129885 w 6385697"/>
                <a:gd name="connsiteY76" fmla="*/ 2838616 h 6003235"/>
                <a:gd name="connsiteX77" fmla="*/ 1153739 w 6385697"/>
                <a:gd name="connsiteY77" fmla="*/ 2822713 h 6003235"/>
                <a:gd name="connsiteX78" fmla="*/ 1185544 w 6385697"/>
                <a:gd name="connsiteY78" fmla="*/ 2790908 h 6003235"/>
                <a:gd name="connsiteX79" fmla="*/ 1233252 w 6385697"/>
                <a:gd name="connsiteY79" fmla="*/ 2735249 h 6003235"/>
                <a:gd name="connsiteX80" fmla="*/ 1249154 w 6385697"/>
                <a:gd name="connsiteY80" fmla="*/ 2703444 h 6003235"/>
                <a:gd name="connsiteX81" fmla="*/ 1328667 w 6385697"/>
                <a:gd name="connsiteY81" fmla="*/ 2600077 h 6003235"/>
                <a:gd name="connsiteX82" fmla="*/ 1352521 w 6385697"/>
                <a:gd name="connsiteY82" fmla="*/ 2568272 h 6003235"/>
                <a:gd name="connsiteX83" fmla="*/ 1376375 w 6385697"/>
                <a:gd name="connsiteY83" fmla="*/ 2536466 h 6003235"/>
                <a:gd name="connsiteX84" fmla="*/ 1408180 w 6385697"/>
                <a:gd name="connsiteY84" fmla="*/ 2504661 h 6003235"/>
                <a:gd name="connsiteX85" fmla="*/ 1447937 w 6385697"/>
                <a:gd name="connsiteY85" fmla="*/ 2464905 h 6003235"/>
                <a:gd name="connsiteX86" fmla="*/ 1487693 w 6385697"/>
                <a:gd name="connsiteY86" fmla="*/ 2425148 h 6003235"/>
                <a:gd name="connsiteX87" fmla="*/ 1511547 w 6385697"/>
                <a:gd name="connsiteY87" fmla="*/ 2393343 h 6003235"/>
                <a:gd name="connsiteX88" fmla="*/ 1543352 w 6385697"/>
                <a:gd name="connsiteY88" fmla="*/ 2369489 h 6003235"/>
                <a:gd name="connsiteX89" fmla="*/ 1583109 w 6385697"/>
                <a:gd name="connsiteY89" fmla="*/ 2337684 h 6003235"/>
                <a:gd name="connsiteX90" fmla="*/ 1622866 w 6385697"/>
                <a:gd name="connsiteY90" fmla="*/ 2289976 h 6003235"/>
                <a:gd name="connsiteX91" fmla="*/ 1686476 w 6385697"/>
                <a:gd name="connsiteY91" fmla="*/ 2242268 h 6003235"/>
                <a:gd name="connsiteX92" fmla="*/ 1702379 w 6385697"/>
                <a:gd name="connsiteY92" fmla="*/ 2218414 h 6003235"/>
                <a:gd name="connsiteX93" fmla="*/ 1758038 w 6385697"/>
                <a:gd name="connsiteY93" fmla="*/ 2162755 h 6003235"/>
                <a:gd name="connsiteX94" fmla="*/ 1773940 w 6385697"/>
                <a:gd name="connsiteY94" fmla="*/ 2138901 h 6003235"/>
                <a:gd name="connsiteX95" fmla="*/ 1821648 w 6385697"/>
                <a:gd name="connsiteY95" fmla="*/ 2091193 h 6003235"/>
                <a:gd name="connsiteX96" fmla="*/ 1845502 w 6385697"/>
                <a:gd name="connsiteY96" fmla="*/ 2043486 h 6003235"/>
                <a:gd name="connsiteX97" fmla="*/ 1869356 w 6385697"/>
                <a:gd name="connsiteY97" fmla="*/ 2019632 h 6003235"/>
                <a:gd name="connsiteX98" fmla="*/ 1885259 w 6385697"/>
                <a:gd name="connsiteY98" fmla="*/ 1987826 h 6003235"/>
                <a:gd name="connsiteX99" fmla="*/ 1901161 w 6385697"/>
                <a:gd name="connsiteY99" fmla="*/ 1963973 h 6003235"/>
                <a:gd name="connsiteX100" fmla="*/ 1925015 w 6385697"/>
                <a:gd name="connsiteY100" fmla="*/ 1900362 h 6003235"/>
                <a:gd name="connsiteX101" fmla="*/ 1948869 w 6385697"/>
                <a:gd name="connsiteY101" fmla="*/ 1828800 h 6003235"/>
                <a:gd name="connsiteX102" fmla="*/ 1932966 w 6385697"/>
                <a:gd name="connsiteY102" fmla="*/ 1765190 h 6003235"/>
                <a:gd name="connsiteX103" fmla="*/ 1909112 w 6385697"/>
                <a:gd name="connsiteY103" fmla="*/ 1757239 h 6003235"/>
                <a:gd name="connsiteX104" fmla="*/ 1861405 w 6385697"/>
                <a:gd name="connsiteY104" fmla="*/ 1725433 h 6003235"/>
                <a:gd name="connsiteX105" fmla="*/ 1837551 w 6385697"/>
                <a:gd name="connsiteY105" fmla="*/ 1709531 h 6003235"/>
                <a:gd name="connsiteX106" fmla="*/ 1813697 w 6385697"/>
                <a:gd name="connsiteY106" fmla="*/ 1693628 h 6003235"/>
                <a:gd name="connsiteX107" fmla="*/ 1805746 w 6385697"/>
                <a:gd name="connsiteY107" fmla="*/ 1661823 h 6003235"/>
                <a:gd name="connsiteX108" fmla="*/ 1813697 w 6385697"/>
                <a:gd name="connsiteY108" fmla="*/ 1550505 h 6003235"/>
                <a:gd name="connsiteX109" fmla="*/ 1837551 w 6385697"/>
                <a:gd name="connsiteY109" fmla="*/ 1502797 h 6003235"/>
                <a:gd name="connsiteX110" fmla="*/ 1885259 w 6385697"/>
                <a:gd name="connsiteY110" fmla="*/ 1455089 h 6003235"/>
                <a:gd name="connsiteX111" fmla="*/ 1909112 w 6385697"/>
                <a:gd name="connsiteY111" fmla="*/ 1431235 h 6003235"/>
                <a:gd name="connsiteX112" fmla="*/ 1932966 w 6385697"/>
                <a:gd name="connsiteY112" fmla="*/ 1399430 h 6003235"/>
                <a:gd name="connsiteX113" fmla="*/ 1980674 w 6385697"/>
                <a:gd name="connsiteY113" fmla="*/ 1367625 h 6003235"/>
                <a:gd name="connsiteX114" fmla="*/ 2028382 w 6385697"/>
                <a:gd name="connsiteY114" fmla="*/ 1343771 h 6003235"/>
                <a:gd name="connsiteX115" fmla="*/ 2052236 w 6385697"/>
                <a:gd name="connsiteY115" fmla="*/ 1327868 h 6003235"/>
                <a:gd name="connsiteX116" fmla="*/ 2099944 w 6385697"/>
                <a:gd name="connsiteY116" fmla="*/ 1311966 h 6003235"/>
                <a:gd name="connsiteX117" fmla="*/ 2179457 w 6385697"/>
                <a:gd name="connsiteY117" fmla="*/ 1264258 h 6003235"/>
                <a:gd name="connsiteX118" fmla="*/ 2203311 w 6385697"/>
                <a:gd name="connsiteY118" fmla="*/ 1256306 h 6003235"/>
                <a:gd name="connsiteX119" fmla="*/ 2266921 w 6385697"/>
                <a:gd name="connsiteY119" fmla="*/ 1232453 h 6003235"/>
                <a:gd name="connsiteX120" fmla="*/ 2298726 w 6385697"/>
                <a:gd name="connsiteY120" fmla="*/ 1216550 h 6003235"/>
                <a:gd name="connsiteX121" fmla="*/ 2322580 w 6385697"/>
                <a:gd name="connsiteY121" fmla="*/ 1200647 h 6003235"/>
                <a:gd name="connsiteX122" fmla="*/ 2370288 w 6385697"/>
                <a:gd name="connsiteY122" fmla="*/ 1184745 h 6003235"/>
                <a:gd name="connsiteX123" fmla="*/ 2394142 w 6385697"/>
                <a:gd name="connsiteY123" fmla="*/ 1176793 h 6003235"/>
                <a:gd name="connsiteX124" fmla="*/ 2449801 w 6385697"/>
                <a:gd name="connsiteY124" fmla="*/ 1144988 h 6003235"/>
                <a:gd name="connsiteX125" fmla="*/ 2481606 w 6385697"/>
                <a:gd name="connsiteY125" fmla="*/ 1137037 h 6003235"/>
                <a:gd name="connsiteX126" fmla="*/ 2577022 w 6385697"/>
                <a:gd name="connsiteY126" fmla="*/ 1057524 h 6003235"/>
                <a:gd name="connsiteX127" fmla="*/ 2600876 w 6385697"/>
                <a:gd name="connsiteY127" fmla="*/ 1033670 h 6003235"/>
                <a:gd name="connsiteX128" fmla="*/ 2632681 w 6385697"/>
                <a:gd name="connsiteY128" fmla="*/ 978011 h 6003235"/>
                <a:gd name="connsiteX129" fmla="*/ 2640632 w 6385697"/>
                <a:gd name="connsiteY129" fmla="*/ 874644 h 6003235"/>
                <a:gd name="connsiteX130" fmla="*/ 2664486 w 6385697"/>
                <a:gd name="connsiteY130" fmla="*/ 787180 h 6003235"/>
                <a:gd name="connsiteX131" fmla="*/ 2672438 w 6385697"/>
                <a:gd name="connsiteY131" fmla="*/ 763326 h 6003235"/>
                <a:gd name="connsiteX132" fmla="*/ 2712194 w 6385697"/>
                <a:gd name="connsiteY132" fmla="*/ 691764 h 6003235"/>
                <a:gd name="connsiteX133" fmla="*/ 2728097 w 6385697"/>
                <a:gd name="connsiteY133" fmla="*/ 667910 h 6003235"/>
                <a:gd name="connsiteX134" fmla="*/ 2751951 w 6385697"/>
                <a:gd name="connsiteY134" fmla="*/ 620202 h 6003235"/>
                <a:gd name="connsiteX135" fmla="*/ 2775805 w 6385697"/>
                <a:gd name="connsiteY135" fmla="*/ 532738 h 6003235"/>
                <a:gd name="connsiteX136" fmla="*/ 2767853 w 6385697"/>
                <a:gd name="connsiteY136" fmla="*/ 349858 h 6003235"/>
                <a:gd name="connsiteX137" fmla="*/ 2751951 w 6385697"/>
                <a:gd name="connsiteY137" fmla="*/ 286247 h 6003235"/>
                <a:gd name="connsiteX138" fmla="*/ 2696292 w 6385697"/>
                <a:gd name="connsiteY138" fmla="*/ 238540 h 6003235"/>
                <a:gd name="connsiteX139" fmla="*/ 2672438 w 6385697"/>
                <a:gd name="connsiteY139" fmla="*/ 230588 h 6003235"/>
                <a:gd name="connsiteX140" fmla="*/ 2624730 w 6385697"/>
                <a:gd name="connsiteY140" fmla="*/ 190832 h 6003235"/>
                <a:gd name="connsiteX141" fmla="*/ 2632681 w 6385697"/>
                <a:gd name="connsiteY141" fmla="*/ 87465 h 6003235"/>
                <a:gd name="connsiteX142" fmla="*/ 2664486 w 6385697"/>
                <a:gd name="connsiteY142" fmla="*/ 55660 h 6003235"/>
                <a:gd name="connsiteX143" fmla="*/ 2672438 w 6385697"/>
                <a:gd name="connsiteY143" fmla="*/ 31806 h 6003235"/>
                <a:gd name="connsiteX144" fmla="*/ 2759902 w 6385697"/>
                <a:gd name="connsiteY144" fmla="*/ 0 h 6003235"/>
                <a:gd name="connsiteX145" fmla="*/ 2918928 w 6385697"/>
                <a:gd name="connsiteY145" fmla="*/ 7952 h 6003235"/>
                <a:gd name="connsiteX146" fmla="*/ 2966636 w 6385697"/>
                <a:gd name="connsiteY146" fmla="*/ 55660 h 6003235"/>
                <a:gd name="connsiteX147" fmla="*/ 2974587 w 6385697"/>
                <a:gd name="connsiteY147" fmla="*/ 79513 h 6003235"/>
                <a:gd name="connsiteX148" fmla="*/ 3014344 w 6385697"/>
                <a:gd name="connsiteY148" fmla="*/ 135173 h 6003235"/>
                <a:gd name="connsiteX149" fmla="*/ 3046149 w 6385697"/>
                <a:gd name="connsiteY149" fmla="*/ 166978 h 6003235"/>
                <a:gd name="connsiteX150" fmla="*/ 3062052 w 6385697"/>
                <a:gd name="connsiteY150" fmla="*/ 198783 h 6003235"/>
                <a:gd name="connsiteX151" fmla="*/ 3077954 w 6385697"/>
                <a:gd name="connsiteY151" fmla="*/ 222637 h 6003235"/>
                <a:gd name="connsiteX152" fmla="*/ 3117711 w 6385697"/>
                <a:gd name="connsiteY152" fmla="*/ 310101 h 6003235"/>
                <a:gd name="connsiteX153" fmla="*/ 3157467 w 6385697"/>
                <a:gd name="connsiteY153" fmla="*/ 357809 h 6003235"/>
                <a:gd name="connsiteX154" fmla="*/ 3213126 w 6385697"/>
                <a:gd name="connsiteY154" fmla="*/ 445273 h 6003235"/>
                <a:gd name="connsiteX155" fmla="*/ 3244932 w 6385697"/>
                <a:gd name="connsiteY155" fmla="*/ 492981 h 6003235"/>
                <a:gd name="connsiteX156" fmla="*/ 3260834 w 6385697"/>
                <a:gd name="connsiteY156" fmla="*/ 524786 h 6003235"/>
                <a:gd name="connsiteX157" fmla="*/ 3308542 w 6385697"/>
                <a:gd name="connsiteY157" fmla="*/ 588397 h 6003235"/>
                <a:gd name="connsiteX158" fmla="*/ 3324445 w 6385697"/>
                <a:gd name="connsiteY158" fmla="*/ 612251 h 6003235"/>
                <a:gd name="connsiteX159" fmla="*/ 3348299 w 6385697"/>
                <a:gd name="connsiteY159" fmla="*/ 628153 h 6003235"/>
                <a:gd name="connsiteX160" fmla="*/ 3364201 w 6385697"/>
                <a:gd name="connsiteY160" fmla="*/ 652007 h 6003235"/>
                <a:gd name="connsiteX161" fmla="*/ 3380104 w 6385697"/>
                <a:gd name="connsiteY161" fmla="*/ 683813 h 6003235"/>
                <a:gd name="connsiteX162" fmla="*/ 3411909 w 6385697"/>
                <a:gd name="connsiteY162" fmla="*/ 699715 h 6003235"/>
                <a:gd name="connsiteX163" fmla="*/ 3419860 w 6385697"/>
                <a:gd name="connsiteY163" fmla="*/ 723569 h 6003235"/>
                <a:gd name="connsiteX164" fmla="*/ 3467568 w 6385697"/>
                <a:gd name="connsiteY164" fmla="*/ 755374 h 6003235"/>
                <a:gd name="connsiteX165" fmla="*/ 3483471 w 6385697"/>
                <a:gd name="connsiteY165" fmla="*/ 779228 h 6003235"/>
                <a:gd name="connsiteX166" fmla="*/ 3507325 w 6385697"/>
                <a:gd name="connsiteY166" fmla="*/ 795131 h 6003235"/>
                <a:gd name="connsiteX167" fmla="*/ 3555032 w 6385697"/>
                <a:gd name="connsiteY167" fmla="*/ 834887 h 6003235"/>
                <a:gd name="connsiteX168" fmla="*/ 3634546 w 6385697"/>
                <a:gd name="connsiteY168" fmla="*/ 866693 h 6003235"/>
                <a:gd name="connsiteX169" fmla="*/ 3658399 w 6385697"/>
                <a:gd name="connsiteY169" fmla="*/ 882595 h 6003235"/>
                <a:gd name="connsiteX170" fmla="*/ 3698156 w 6385697"/>
                <a:gd name="connsiteY170" fmla="*/ 890546 h 6003235"/>
                <a:gd name="connsiteX171" fmla="*/ 3722010 w 6385697"/>
                <a:gd name="connsiteY171" fmla="*/ 898498 h 6003235"/>
                <a:gd name="connsiteX172" fmla="*/ 4167283 w 6385697"/>
                <a:gd name="connsiteY172" fmla="*/ 914400 h 6003235"/>
                <a:gd name="connsiteX173" fmla="*/ 4214991 w 6385697"/>
                <a:gd name="connsiteY173" fmla="*/ 954157 h 6003235"/>
                <a:gd name="connsiteX174" fmla="*/ 4222942 w 6385697"/>
                <a:gd name="connsiteY174" fmla="*/ 978011 h 6003235"/>
                <a:gd name="connsiteX175" fmla="*/ 4246796 w 6385697"/>
                <a:gd name="connsiteY175" fmla="*/ 993913 h 6003235"/>
                <a:gd name="connsiteX176" fmla="*/ 4270650 w 6385697"/>
                <a:gd name="connsiteY176" fmla="*/ 1017767 h 6003235"/>
                <a:gd name="connsiteX177" fmla="*/ 4286552 w 6385697"/>
                <a:gd name="connsiteY177" fmla="*/ 1049573 h 6003235"/>
                <a:gd name="connsiteX178" fmla="*/ 4310406 w 6385697"/>
                <a:gd name="connsiteY178" fmla="*/ 1065475 h 6003235"/>
                <a:gd name="connsiteX179" fmla="*/ 4358114 w 6385697"/>
                <a:gd name="connsiteY179" fmla="*/ 1097280 h 6003235"/>
                <a:gd name="connsiteX180" fmla="*/ 4684118 w 6385697"/>
                <a:gd name="connsiteY180" fmla="*/ 1089329 h 6003235"/>
                <a:gd name="connsiteX181" fmla="*/ 4723874 w 6385697"/>
                <a:gd name="connsiteY181" fmla="*/ 1081378 h 6003235"/>
                <a:gd name="connsiteX182" fmla="*/ 4890852 w 6385697"/>
                <a:gd name="connsiteY182" fmla="*/ 1097280 h 6003235"/>
                <a:gd name="connsiteX183" fmla="*/ 4970365 w 6385697"/>
                <a:gd name="connsiteY183" fmla="*/ 1113183 h 6003235"/>
                <a:gd name="connsiteX184" fmla="*/ 5018072 w 6385697"/>
                <a:gd name="connsiteY184" fmla="*/ 1129086 h 6003235"/>
                <a:gd name="connsiteX185" fmla="*/ 5105537 w 6385697"/>
                <a:gd name="connsiteY185" fmla="*/ 1144988 h 6003235"/>
                <a:gd name="connsiteX186" fmla="*/ 5145293 w 6385697"/>
                <a:gd name="connsiteY186" fmla="*/ 1168842 h 6003235"/>
                <a:gd name="connsiteX187" fmla="*/ 5185050 w 6385697"/>
                <a:gd name="connsiteY187" fmla="*/ 1176793 h 6003235"/>
                <a:gd name="connsiteX188" fmla="*/ 5216855 w 6385697"/>
                <a:gd name="connsiteY188" fmla="*/ 1184745 h 6003235"/>
                <a:gd name="connsiteX189" fmla="*/ 5264563 w 6385697"/>
                <a:gd name="connsiteY189" fmla="*/ 1200647 h 6003235"/>
                <a:gd name="connsiteX190" fmla="*/ 5312271 w 6385697"/>
                <a:gd name="connsiteY190" fmla="*/ 1232453 h 6003235"/>
                <a:gd name="connsiteX191" fmla="*/ 5375881 w 6385697"/>
                <a:gd name="connsiteY191" fmla="*/ 1264258 h 6003235"/>
                <a:gd name="connsiteX192" fmla="*/ 5399735 w 6385697"/>
                <a:gd name="connsiteY192" fmla="*/ 1280160 h 6003235"/>
                <a:gd name="connsiteX193" fmla="*/ 5447443 w 6385697"/>
                <a:gd name="connsiteY193" fmla="*/ 1296063 h 6003235"/>
                <a:gd name="connsiteX194" fmla="*/ 5519005 w 6385697"/>
                <a:gd name="connsiteY194" fmla="*/ 1351722 h 6003235"/>
                <a:gd name="connsiteX195" fmla="*/ 5582615 w 6385697"/>
                <a:gd name="connsiteY195" fmla="*/ 1383527 h 6003235"/>
                <a:gd name="connsiteX196" fmla="*/ 5614420 w 6385697"/>
                <a:gd name="connsiteY196" fmla="*/ 1399430 h 6003235"/>
                <a:gd name="connsiteX197" fmla="*/ 5638274 w 6385697"/>
                <a:gd name="connsiteY197" fmla="*/ 1423284 h 6003235"/>
                <a:gd name="connsiteX198" fmla="*/ 5662128 w 6385697"/>
                <a:gd name="connsiteY198" fmla="*/ 1439186 h 6003235"/>
                <a:gd name="connsiteX199" fmla="*/ 5654177 w 6385697"/>
                <a:gd name="connsiteY199" fmla="*/ 1494846 h 6003235"/>
                <a:gd name="connsiteX200" fmla="*/ 5630323 w 6385697"/>
                <a:gd name="connsiteY200" fmla="*/ 1518700 h 6003235"/>
                <a:gd name="connsiteX201" fmla="*/ 5590566 w 6385697"/>
                <a:gd name="connsiteY201" fmla="*/ 1526651 h 6003235"/>
                <a:gd name="connsiteX202" fmla="*/ 5566712 w 6385697"/>
                <a:gd name="connsiteY202" fmla="*/ 1534602 h 6003235"/>
                <a:gd name="connsiteX203" fmla="*/ 5455394 w 6385697"/>
                <a:gd name="connsiteY203" fmla="*/ 1550505 h 6003235"/>
                <a:gd name="connsiteX204" fmla="*/ 5439492 w 6385697"/>
                <a:gd name="connsiteY204" fmla="*/ 1598213 h 6003235"/>
                <a:gd name="connsiteX205" fmla="*/ 5431540 w 6385697"/>
                <a:gd name="connsiteY205" fmla="*/ 1622066 h 6003235"/>
                <a:gd name="connsiteX206" fmla="*/ 5415638 w 6385697"/>
                <a:gd name="connsiteY206" fmla="*/ 1717482 h 6003235"/>
                <a:gd name="connsiteX207" fmla="*/ 5423589 w 6385697"/>
                <a:gd name="connsiteY207" fmla="*/ 1773141 h 6003235"/>
                <a:gd name="connsiteX208" fmla="*/ 5487199 w 6385697"/>
                <a:gd name="connsiteY208" fmla="*/ 1884460 h 6003235"/>
                <a:gd name="connsiteX209" fmla="*/ 5511053 w 6385697"/>
                <a:gd name="connsiteY209" fmla="*/ 1908313 h 6003235"/>
                <a:gd name="connsiteX210" fmla="*/ 5519005 w 6385697"/>
                <a:gd name="connsiteY210" fmla="*/ 1940119 h 6003235"/>
                <a:gd name="connsiteX211" fmla="*/ 5534907 w 6385697"/>
                <a:gd name="connsiteY211" fmla="*/ 1987826 h 6003235"/>
                <a:gd name="connsiteX212" fmla="*/ 5550810 w 6385697"/>
                <a:gd name="connsiteY212" fmla="*/ 2099145 h 6003235"/>
                <a:gd name="connsiteX213" fmla="*/ 5566712 w 6385697"/>
                <a:gd name="connsiteY213" fmla="*/ 2146853 h 6003235"/>
                <a:gd name="connsiteX214" fmla="*/ 5590566 w 6385697"/>
                <a:gd name="connsiteY214" fmla="*/ 2162755 h 6003235"/>
                <a:gd name="connsiteX215" fmla="*/ 5638274 w 6385697"/>
                <a:gd name="connsiteY215" fmla="*/ 2226366 h 6003235"/>
                <a:gd name="connsiteX216" fmla="*/ 5654177 w 6385697"/>
                <a:gd name="connsiteY216" fmla="*/ 2250220 h 6003235"/>
                <a:gd name="connsiteX217" fmla="*/ 5701885 w 6385697"/>
                <a:gd name="connsiteY217" fmla="*/ 2282025 h 6003235"/>
                <a:gd name="connsiteX218" fmla="*/ 5749592 w 6385697"/>
                <a:gd name="connsiteY218" fmla="*/ 2313830 h 6003235"/>
                <a:gd name="connsiteX219" fmla="*/ 5773446 w 6385697"/>
                <a:gd name="connsiteY219" fmla="*/ 2329733 h 6003235"/>
                <a:gd name="connsiteX220" fmla="*/ 5837057 w 6385697"/>
                <a:gd name="connsiteY220" fmla="*/ 2361538 h 6003235"/>
                <a:gd name="connsiteX221" fmla="*/ 5916570 w 6385697"/>
                <a:gd name="connsiteY221" fmla="*/ 2353586 h 6003235"/>
                <a:gd name="connsiteX222" fmla="*/ 5908619 w 6385697"/>
                <a:gd name="connsiteY222" fmla="*/ 2282025 h 6003235"/>
                <a:gd name="connsiteX223" fmla="*/ 5892716 w 6385697"/>
                <a:gd name="connsiteY223" fmla="*/ 2210463 h 6003235"/>
                <a:gd name="connsiteX224" fmla="*/ 5900667 w 6385697"/>
                <a:gd name="connsiteY224" fmla="*/ 2146853 h 6003235"/>
                <a:gd name="connsiteX225" fmla="*/ 5932472 w 6385697"/>
                <a:gd name="connsiteY225" fmla="*/ 2122999 h 6003235"/>
                <a:gd name="connsiteX226" fmla="*/ 5980180 w 6385697"/>
                <a:gd name="connsiteY226" fmla="*/ 2099145 h 6003235"/>
                <a:gd name="connsiteX227" fmla="*/ 6043791 w 6385697"/>
                <a:gd name="connsiteY227" fmla="*/ 2107096 h 6003235"/>
                <a:gd name="connsiteX228" fmla="*/ 6051742 w 6385697"/>
                <a:gd name="connsiteY228" fmla="*/ 2130950 h 6003235"/>
                <a:gd name="connsiteX229" fmla="*/ 6067645 w 6385697"/>
                <a:gd name="connsiteY229" fmla="*/ 2154804 h 6003235"/>
                <a:gd name="connsiteX230" fmla="*/ 6099450 w 6385697"/>
                <a:gd name="connsiteY230" fmla="*/ 2218414 h 6003235"/>
                <a:gd name="connsiteX231" fmla="*/ 6115352 w 6385697"/>
                <a:gd name="connsiteY231" fmla="*/ 2250220 h 6003235"/>
                <a:gd name="connsiteX232" fmla="*/ 6147158 w 6385697"/>
                <a:gd name="connsiteY232" fmla="*/ 2297927 h 6003235"/>
                <a:gd name="connsiteX233" fmla="*/ 6163060 w 6385697"/>
                <a:gd name="connsiteY233" fmla="*/ 2663687 h 6003235"/>
                <a:gd name="connsiteX234" fmla="*/ 6186914 w 6385697"/>
                <a:gd name="connsiteY234" fmla="*/ 2743200 h 6003235"/>
                <a:gd name="connsiteX235" fmla="*/ 6202817 w 6385697"/>
                <a:gd name="connsiteY235" fmla="*/ 2790908 h 6003235"/>
                <a:gd name="connsiteX236" fmla="*/ 6202817 w 6385697"/>
                <a:gd name="connsiteY236" fmla="*/ 2989691 h 6003235"/>
                <a:gd name="connsiteX237" fmla="*/ 6194866 w 6385697"/>
                <a:gd name="connsiteY237" fmla="*/ 3013545 h 6003235"/>
                <a:gd name="connsiteX238" fmla="*/ 6186914 w 6385697"/>
                <a:gd name="connsiteY238" fmla="*/ 3053301 h 6003235"/>
                <a:gd name="connsiteX239" fmla="*/ 6155109 w 6385697"/>
                <a:gd name="connsiteY239" fmla="*/ 3108960 h 6003235"/>
                <a:gd name="connsiteX240" fmla="*/ 6139206 w 6385697"/>
                <a:gd name="connsiteY240" fmla="*/ 3140766 h 6003235"/>
                <a:gd name="connsiteX241" fmla="*/ 6123304 w 6385697"/>
                <a:gd name="connsiteY241" fmla="*/ 3164620 h 6003235"/>
                <a:gd name="connsiteX242" fmla="*/ 6115352 w 6385697"/>
                <a:gd name="connsiteY242" fmla="*/ 3188473 h 6003235"/>
                <a:gd name="connsiteX243" fmla="*/ 6099450 w 6385697"/>
                <a:gd name="connsiteY243" fmla="*/ 3212327 h 6003235"/>
                <a:gd name="connsiteX244" fmla="*/ 6091499 w 6385697"/>
                <a:gd name="connsiteY244" fmla="*/ 3236181 h 6003235"/>
                <a:gd name="connsiteX245" fmla="*/ 6059693 w 6385697"/>
                <a:gd name="connsiteY245" fmla="*/ 3283889 h 6003235"/>
                <a:gd name="connsiteX246" fmla="*/ 6035839 w 6385697"/>
                <a:gd name="connsiteY246" fmla="*/ 3347500 h 6003235"/>
                <a:gd name="connsiteX247" fmla="*/ 6019937 w 6385697"/>
                <a:gd name="connsiteY247" fmla="*/ 3395207 h 6003235"/>
                <a:gd name="connsiteX248" fmla="*/ 6004034 w 6385697"/>
                <a:gd name="connsiteY248" fmla="*/ 3458818 h 6003235"/>
                <a:gd name="connsiteX249" fmla="*/ 5988132 w 6385697"/>
                <a:gd name="connsiteY249" fmla="*/ 3490623 h 6003235"/>
                <a:gd name="connsiteX250" fmla="*/ 5980180 w 6385697"/>
                <a:gd name="connsiteY250" fmla="*/ 3562185 h 6003235"/>
                <a:gd name="connsiteX251" fmla="*/ 5988132 w 6385697"/>
                <a:gd name="connsiteY251" fmla="*/ 3816626 h 6003235"/>
                <a:gd name="connsiteX252" fmla="*/ 5996083 w 6385697"/>
                <a:gd name="connsiteY252" fmla="*/ 3848432 h 6003235"/>
                <a:gd name="connsiteX253" fmla="*/ 6011986 w 6385697"/>
                <a:gd name="connsiteY253" fmla="*/ 3880237 h 6003235"/>
                <a:gd name="connsiteX254" fmla="*/ 6027888 w 6385697"/>
                <a:gd name="connsiteY254" fmla="*/ 3904091 h 6003235"/>
                <a:gd name="connsiteX255" fmla="*/ 6075596 w 6385697"/>
                <a:gd name="connsiteY255" fmla="*/ 3951799 h 6003235"/>
                <a:gd name="connsiteX256" fmla="*/ 6147158 w 6385697"/>
                <a:gd name="connsiteY256" fmla="*/ 3991555 h 6003235"/>
                <a:gd name="connsiteX257" fmla="*/ 6178963 w 6385697"/>
                <a:gd name="connsiteY257" fmla="*/ 4015409 h 6003235"/>
                <a:gd name="connsiteX258" fmla="*/ 6202817 w 6385697"/>
                <a:gd name="connsiteY258" fmla="*/ 4039263 h 6003235"/>
                <a:gd name="connsiteX259" fmla="*/ 6234622 w 6385697"/>
                <a:gd name="connsiteY259" fmla="*/ 4055166 h 6003235"/>
                <a:gd name="connsiteX260" fmla="*/ 6282330 w 6385697"/>
                <a:gd name="connsiteY260" fmla="*/ 4086971 h 6003235"/>
                <a:gd name="connsiteX261" fmla="*/ 6314135 w 6385697"/>
                <a:gd name="connsiteY261" fmla="*/ 4134679 h 6003235"/>
                <a:gd name="connsiteX262" fmla="*/ 6330038 w 6385697"/>
                <a:gd name="connsiteY262" fmla="*/ 4158533 h 6003235"/>
                <a:gd name="connsiteX263" fmla="*/ 6353892 w 6385697"/>
                <a:gd name="connsiteY263" fmla="*/ 4214192 h 6003235"/>
                <a:gd name="connsiteX264" fmla="*/ 6369794 w 6385697"/>
                <a:gd name="connsiteY264" fmla="*/ 4253948 h 6003235"/>
                <a:gd name="connsiteX265" fmla="*/ 6385697 w 6385697"/>
                <a:gd name="connsiteY265" fmla="*/ 4309607 h 6003235"/>
                <a:gd name="connsiteX266" fmla="*/ 6377746 w 6385697"/>
                <a:gd name="connsiteY266" fmla="*/ 4428877 h 6003235"/>
                <a:gd name="connsiteX267" fmla="*/ 6361843 w 6385697"/>
                <a:gd name="connsiteY267" fmla="*/ 4452731 h 6003235"/>
                <a:gd name="connsiteX268" fmla="*/ 6314135 w 6385697"/>
                <a:gd name="connsiteY268" fmla="*/ 4468633 h 6003235"/>
                <a:gd name="connsiteX269" fmla="*/ 6266427 w 6385697"/>
                <a:gd name="connsiteY269" fmla="*/ 4484536 h 6003235"/>
                <a:gd name="connsiteX270" fmla="*/ 6210768 w 6385697"/>
                <a:gd name="connsiteY270" fmla="*/ 4492487 h 6003235"/>
                <a:gd name="connsiteX271" fmla="*/ 5884765 w 6385697"/>
                <a:gd name="connsiteY271" fmla="*/ 4516341 h 6003235"/>
                <a:gd name="connsiteX272" fmla="*/ 5821154 w 6385697"/>
                <a:gd name="connsiteY272" fmla="*/ 4532244 h 6003235"/>
                <a:gd name="connsiteX273" fmla="*/ 5797300 w 6385697"/>
                <a:gd name="connsiteY273" fmla="*/ 4548146 h 6003235"/>
                <a:gd name="connsiteX274" fmla="*/ 5765495 w 6385697"/>
                <a:gd name="connsiteY274" fmla="*/ 4595854 h 6003235"/>
                <a:gd name="connsiteX275" fmla="*/ 5725739 w 6385697"/>
                <a:gd name="connsiteY275" fmla="*/ 4651513 h 6003235"/>
                <a:gd name="connsiteX276" fmla="*/ 5670079 w 6385697"/>
                <a:gd name="connsiteY276" fmla="*/ 4699221 h 6003235"/>
                <a:gd name="connsiteX277" fmla="*/ 5622372 w 6385697"/>
                <a:gd name="connsiteY277" fmla="*/ 4746929 h 6003235"/>
                <a:gd name="connsiteX278" fmla="*/ 5590566 w 6385697"/>
                <a:gd name="connsiteY278" fmla="*/ 4794637 h 6003235"/>
                <a:gd name="connsiteX279" fmla="*/ 5574664 w 6385697"/>
                <a:gd name="connsiteY279" fmla="*/ 4850296 h 6003235"/>
                <a:gd name="connsiteX280" fmla="*/ 5542859 w 6385697"/>
                <a:gd name="connsiteY280" fmla="*/ 4898004 h 6003235"/>
                <a:gd name="connsiteX281" fmla="*/ 5503102 w 6385697"/>
                <a:gd name="connsiteY281" fmla="*/ 4945712 h 6003235"/>
                <a:gd name="connsiteX282" fmla="*/ 5479248 w 6385697"/>
                <a:gd name="connsiteY282" fmla="*/ 4953663 h 6003235"/>
                <a:gd name="connsiteX283" fmla="*/ 5455394 w 6385697"/>
                <a:gd name="connsiteY283" fmla="*/ 4977517 h 6003235"/>
                <a:gd name="connsiteX284" fmla="*/ 5407686 w 6385697"/>
                <a:gd name="connsiteY284" fmla="*/ 5009322 h 6003235"/>
                <a:gd name="connsiteX285" fmla="*/ 5415638 w 6385697"/>
                <a:gd name="connsiteY285" fmla="*/ 5136543 h 6003235"/>
                <a:gd name="connsiteX286" fmla="*/ 5423589 w 6385697"/>
                <a:gd name="connsiteY286" fmla="*/ 5184251 h 6003235"/>
                <a:gd name="connsiteX287" fmla="*/ 5407686 w 6385697"/>
                <a:gd name="connsiteY287" fmla="*/ 5295569 h 6003235"/>
                <a:gd name="connsiteX288" fmla="*/ 5391784 w 6385697"/>
                <a:gd name="connsiteY288" fmla="*/ 5319423 h 6003235"/>
                <a:gd name="connsiteX289" fmla="*/ 5344076 w 6385697"/>
                <a:gd name="connsiteY289" fmla="*/ 5367131 h 6003235"/>
                <a:gd name="connsiteX290" fmla="*/ 5296368 w 6385697"/>
                <a:gd name="connsiteY290" fmla="*/ 5406887 h 6003235"/>
                <a:gd name="connsiteX291" fmla="*/ 5264563 w 6385697"/>
                <a:gd name="connsiteY291" fmla="*/ 5414839 h 6003235"/>
                <a:gd name="connsiteX292" fmla="*/ 5208904 w 6385697"/>
                <a:gd name="connsiteY292" fmla="*/ 5438693 h 6003235"/>
                <a:gd name="connsiteX293" fmla="*/ 4779533 w 6385697"/>
                <a:gd name="connsiteY293" fmla="*/ 5438693 h 6003235"/>
                <a:gd name="connsiteX294" fmla="*/ 4755679 w 6385697"/>
                <a:gd name="connsiteY294" fmla="*/ 5454595 h 6003235"/>
                <a:gd name="connsiteX295" fmla="*/ 4731826 w 6385697"/>
                <a:gd name="connsiteY295" fmla="*/ 5462546 h 6003235"/>
                <a:gd name="connsiteX296" fmla="*/ 4660264 w 6385697"/>
                <a:gd name="connsiteY296" fmla="*/ 5494352 h 6003235"/>
                <a:gd name="connsiteX297" fmla="*/ 4636410 w 6385697"/>
                <a:gd name="connsiteY297" fmla="*/ 5510254 h 6003235"/>
                <a:gd name="connsiteX298" fmla="*/ 4596653 w 6385697"/>
                <a:gd name="connsiteY298" fmla="*/ 5518206 h 6003235"/>
                <a:gd name="connsiteX299" fmla="*/ 4525092 w 6385697"/>
                <a:gd name="connsiteY299" fmla="*/ 5542060 h 6003235"/>
                <a:gd name="connsiteX300" fmla="*/ 4501238 w 6385697"/>
                <a:gd name="connsiteY300" fmla="*/ 5550011 h 6003235"/>
                <a:gd name="connsiteX301" fmla="*/ 4421725 w 6385697"/>
                <a:gd name="connsiteY301" fmla="*/ 5589767 h 6003235"/>
                <a:gd name="connsiteX302" fmla="*/ 4278601 w 6385697"/>
                <a:gd name="connsiteY302" fmla="*/ 5621573 h 6003235"/>
                <a:gd name="connsiteX303" fmla="*/ 4238845 w 6385697"/>
                <a:gd name="connsiteY303" fmla="*/ 5629524 h 6003235"/>
                <a:gd name="connsiteX304" fmla="*/ 4143429 w 6385697"/>
                <a:gd name="connsiteY304" fmla="*/ 5645426 h 6003235"/>
                <a:gd name="connsiteX305" fmla="*/ 4087770 w 6385697"/>
                <a:gd name="connsiteY305" fmla="*/ 5661329 h 6003235"/>
                <a:gd name="connsiteX306" fmla="*/ 3896939 w 6385697"/>
                <a:gd name="connsiteY306" fmla="*/ 5653378 h 6003235"/>
                <a:gd name="connsiteX307" fmla="*/ 3873085 w 6385697"/>
                <a:gd name="connsiteY307" fmla="*/ 5637475 h 6003235"/>
                <a:gd name="connsiteX308" fmla="*/ 3825377 w 6385697"/>
                <a:gd name="connsiteY308" fmla="*/ 5589767 h 6003235"/>
                <a:gd name="connsiteX309" fmla="*/ 3801523 w 6385697"/>
                <a:gd name="connsiteY309" fmla="*/ 5565913 h 6003235"/>
                <a:gd name="connsiteX310" fmla="*/ 3761766 w 6385697"/>
                <a:gd name="connsiteY310" fmla="*/ 5510254 h 6003235"/>
                <a:gd name="connsiteX311" fmla="*/ 3722010 w 6385697"/>
                <a:gd name="connsiteY311" fmla="*/ 5494352 h 6003235"/>
                <a:gd name="connsiteX312" fmla="*/ 3682253 w 6385697"/>
                <a:gd name="connsiteY312" fmla="*/ 5470498 h 6003235"/>
                <a:gd name="connsiteX313" fmla="*/ 3634546 w 6385697"/>
                <a:gd name="connsiteY313" fmla="*/ 5454595 h 6003235"/>
                <a:gd name="connsiteX314" fmla="*/ 3610692 w 6385697"/>
                <a:gd name="connsiteY314" fmla="*/ 5446644 h 6003235"/>
                <a:gd name="connsiteX315" fmla="*/ 3586838 w 6385697"/>
                <a:gd name="connsiteY315" fmla="*/ 5454595 h 6003235"/>
                <a:gd name="connsiteX316" fmla="*/ 3578886 w 6385697"/>
                <a:gd name="connsiteY316" fmla="*/ 5486400 h 6003235"/>
                <a:gd name="connsiteX317" fmla="*/ 3562984 w 6385697"/>
                <a:gd name="connsiteY317" fmla="*/ 5534108 h 6003235"/>
                <a:gd name="connsiteX318" fmla="*/ 3555032 w 6385697"/>
                <a:gd name="connsiteY318" fmla="*/ 5621573 h 6003235"/>
                <a:gd name="connsiteX319" fmla="*/ 3515276 w 6385697"/>
                <a:gd name="connsiteY319" fmla="*/ 5669280 h 6003235"/>
                <a:gd name="connsiteX320" fmla="*/ 3491422 w 6385697"/>
                <a:gd name="connsiteY320" fmla="*/ 5677232 h 6003235"/>
                <a:gd name="connsiteX321" fmla="*/ 3443714 w 6385697"/>
                <a:gd name="connsiteY321" fmla="*/ 5669280 h 6003235"/>
                <a:gd name="connsiteX322" fmla="*/ 3427812 w 6385697"/>
                <a:gd name="connsiteY322" fmla="*/ 5645426 h 6003235"/>
                <a:gd name="connsiteX323" fmla="*/ 3380104 w 6385697"/>
                <a:gd name="connsiteY323" fmla="*/ 5605670 h 6003235"/>
                <a:gd name="connsiteX324" fmla="*/ 3189272 w 6385697"/>
                <a:gd name="connsiteY324" fmla="*/ 5613621 h 6003235"/>
                <a:gd name="connsiteX325" fmla="*/ 3141565 w 6385697"/>
                <a:gd name="connsiteY325" fmla="*/ 5645426 h 6003235"/>
                <a:gd name="connsiteX326" fmla="*/ 3093857 w 6385697"/>
                <a:gd name="connsiteY326" fmla="*/ 5669280 h 6003235"/>
                <a:gd name="connsiteX327" fmla="*/ 3062052 w 6385697"/>
                <a:gd name="connsiteY327" fmla="*/ 5716988 h 6003235"/>
                <a:gd name="connsiteX328" fmla="*/ 3046149 w 6385697"/>
                <a:gd name="connsiteY328" fmla="*/ 5740842 h 6003235"/>
                <a:gd name="connsiteX329" fmla="*/ 3038198 w 6385697"/>
                <a:gd name="connsiteY329" fmla="*/ 5868063 h 6003235"/>
                <a:gd name="connsiteX330" fmla="*/ 3030246 w 6385697"/>
                <a:gd name="connsiteY330" fmla="*/ 5907820 h 6003235"/>
                <a:gd name="connsiteX331" fmla="*/ 2982539 w 6385697"/>
                <a:gd name="connsiteY331" fmla="*/ 5955527 h 6003235"/>
                <a:gd name="connsiteX332" fmla="*/ 2942782 w 6385697"/>
                <a:gd name="connsiteY332" fmla="*/ 5979381 h 6003235"/>
                <a:gd name="connsiteX333" fmla="*/ 2910977 w 6385697"/>
                <a:gd name="connsiteY333" fmla="*/ 5987333 h 6003235"/>
                <a:gd name="connsiteX334" fmla="*/ 2767853 w 6385697"/>
                <a:gd name="connsiteY334" fmla="*/ 6003235 h 6003235"/>
                <a:gd name="connsiteX335" fmla="*/ 2537266 w 6385697"/>
                <a:gd name="connsiteY335" fmla="*/ 5995284 h 6003235"/>
                <a:gd name="connsiteX336" fmla="*/ 2473655 w 6385697"/>
                <a:gd name="connsiteY336" fmla="*/ 5955527 h 6003235"/>
                <a:gd name="connsiteX337" fmla="*/ 2425947 w 6385697"/>
                <a:gd name="connsiteY337" fmla="*/ 5907820 h 6003235"/>
                <a:gd name="connsiteX338" fmla="*/ 2394142 w 6385697"/>
                <a:gd name="connsiteY338" fmla="*/ 5860112 h 6003235"/>
                <a:gd name="connsiteX339" fmla="*/ 2354386 w 6385697"/>
                <a:gd name="connsiteY339" fmla="*/ 5788550 h 6003235"/>
                <a:gd name="connsiteX340" fmla="*/ 2338483 w 6385697"/>
                <a:gd name="connsiteY340" fmla="*/ 5764696 h 6003235"/>
                <a:gd name="connsiteX341" fmla="*/ 2314629 w 6385697"/>
                <a:gd name="connsiteY341" fmla="*/ 5756745 h 6003235"/>
                <a:gd name="connsiteX342" fmla="*/ 2290775 w 6385697"/>
                <a:gd name="connsiteY342" fmla="*/ 5740842 h 6003235"/>
                <a:gd name="connsiteX343" fmla="*/ 2187408 w 6385697"/>
                <a:gd name="connsiteY343" fmla="*/ 5756745 h 6003235"/>
                <a:gd name="connsiteX344" fmla="*/ 2084041 w 6385697"/>
                <a:gd name="connsiteY344" fmla="*/ 5804453 h 6003235"/>
                <a:gd name="connsiteX345" fmla="*/ 2060187 w 6385697"/>
                <a:gd name="connsiteY345" fmla="*/ 5820355 h 6003235"/>
                <a:gd name="connsiteX346" fmla="*/ 1996577 w 6385697"/>
                <a:gd name="connsiteY346" fmla="*/ 5836258 h 6003235"/>
                <a:gd name="connsiteX347" fmla="*/ 1853453 w 6385697"/>
                <a:gd name="connsiteY347" fmla="*/ 5828306 h 6003235"/>
                <a:gd name="connsiteX348" fmla="*/ 1821648 w 6385697"/>
                <a:gd name="connsiteY348" fmla="*/ 5820355 h 6003235"/>
                <a:gd name="connsiteX349" fmla="*/ 1773940 w 6385697"/>
                <a:gd name="connsiteY349" fmla="*/ 5788550 h 6003235"/>
                <a:gd name="connsiteX350" fmla="*/ 1734184 w 6385697"/>
                <a:gd name="connsiteY350" fmla="*/ 5740842 h 6003235"/>
                <a:gd name="connsiteX351" fmla="*/ 1702379 w 6385697"/>
                <a:gd name="connsiteY351" fmla="*/ 5693134 h 6003235"/>
                <a:gd name="connsiteX352" fmla="*/ 1686476 w 6385697"/>
                <a:gd name="connsiteY352" fmla="*/ 5669280 h 6003235"/>
                <a:gd name="connsiteX353" fmla="*/ 1678525 w 6385697"/>
                <a:gd name="connsiteY353" fmla="*/ 5637475 h 6003235"/>
                <a:gd name="connsiteX354" fmla="*/ 1654671 w 6385697"/>
                <a:gd name="connsiteY354" fmla="*/ 5621573 h 6003235"/>
                <a:gd name="connsiteX355" fmla="*/ 1654671 w 6385697"/>
                <a:gd name="connsiteY355" fmla="*/ 5621573 h 600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6385697" h="6003235">
                  <a:moveTo>
                    <a:pt x="1654671" y="5621573"/>
                  </a:moveTo>
                  <a:cubicBezTo>
                    <a:pt x="1649370" y="5614947"/>
                    <a:pt x="1634866" y="5593816"/>
                    <a:pt x="1622866" y="5581816"/>
                  </a:cubicBezTo>
                  <a:cubicBezTo>
                    <a:pt x="1610866" y="5569816"/>
                    <a:pt x="1594154" y="5562896"/>
                    <a:pt x="1583109" y="5550011"/>
                  </a:cubicBezTo>
                  <a:cubicBezTo>
                    <a:pt x="1577654" y="5543647"/>
                    <a:pt x="1579600" y="5533264"/>
                    <a:pt x="1575158" y="5526157"/>
                  </a:cubicBezTo>
                  <a:cubicBezTo>
                    <a:pt x="1521951" y="5441026"/>
                    <a:pt x="1566162" y="5517161"/>
                    <a:pt x="1519499" y="5470498"/>
                  </a:cubicBezTo>
                  <a:cubicBezTo>
                    <a:pt x="1510128" y="5461127"/>
                    <a:pt x="1502322" y="5450140"/>
                    <a:pt x="1495645" y="5438693"/>
                  </a:cubicBezTo>
                  <a:cubicBezTo>
                    <a:pt x="1483700" y="5418216"/>
                    <a:pt x="1483564" y="5388232"/>
                    <a:pt x="1463839" y="5375082"/>
                  </a:cubicBezTo>
                  <a:lnTo>
                    <a:pt x="1439986" y="5359180"/>
                  </a:lnTo>
                  <a:cubicBezTo>
                    <a:pt x="1419801" y="5298631"/>
                    <a:pt x="1450278" y="5378203"/>
                    <a:pt x="1376375" y="5279666"/>
                  </a:cubicBezTo>
                  <a:cubicBezTo>
                    <a:pt x="1330764" y="5218852"/>
                    <a:pt x="1371547" y="5277180"/>
                    <a:pt x="1336619" y="5216056"/>
                  </a:cubicBezTo>
                  <a:cubicBezTo>
                    <a:pt x="1331878" y="5207759"/>
                    <a:pt x="1325457" y="5200499"/>
                    <a:pt x="1320716" y="5192202"/>
                  </a:cubicBezTo>
                  <a:cubicBezTo>
                    <a:pt x="1314835" y="5181911"/>
                    <a:pt x="1312319" y="5169571"/>
                    <a:pt x="1304813" y="5160397"/>
                  </a:cubicBezTo>
                  <a:cubicBezTo>
                    <a:pt x="1288198" y="5140090"/>
                    <a:pt x="1270144" y="5120481"/>
                    <a:pt x="1249154" y="5104738"/>
                  </a:cubicBezTo>
                  <a:cubicBezTo>
                    <a:pt x="1238552" y="5096787"/>
                    <a:pt x="1228133" y="5088587"/>
                    <a:pt x="1217349" y="5080884"/>
                  </a:cubicBezTo>
                  <a:cubicBezTo>
                    <a:pt x="1209573" y="5075329"/>
                    <a:pt x="1202986" y="5066098"/>
                    <a:pt x="1193495" y="5064981"/>
                  </a:cubicBezTo>
                  <a:cubicBezTo>
                    <a:pt x="1111725" y="5055361"/>
                    <a:pt x="1029168" y="5054380"/>
                    <a:pt x="947005" y="5049079"/>
                  </a:cubicBezTo>
                  <a:cubicBezTo>
                    <a:pt x="887297" y="4989371"/>
                    <a:pt x="913346" y="5018933"/>
                    <a:pt x="867492" y="4961614"/>
                  </a:cubicBezTo>
                  <a:cubicBezTo>
                    <a:pt x="850943" y="4895422"/>
                    <a:pt x="871093" y="4960865"/>
                    <a:pt x="843638" y="4905955"/>
                  </a:cubicBezTo>
                  <a:cubicBezTo>
                    <a:pt x="839890" y="4898458"/>
                    <a:pt x="840335" y="4889075"/>
                    <a:pt x="835686" y="4882101"/>
                  </a:cubicBezTo>
                  <a:cubicBezTo>
                    <a:pt x="829448" y="4872745"/>
                    <a:pt x="819783" y="4866198"/>
                    <a:pt x="811832" y="4858247"/>
                  </a:cubicBezTo>
                  <a:cubicBezTo>
                    <a:pt x="806531" y="4847645"/>
                    <a:pt x="800599" y="4837337"/>
                    <a:pt x="795930" y="4826442"/>
                  </a:cubicBezTo>
                  <a:cubicBezTo>
                    <a:pt x="792629" y="4818738"/>
                    <a:pt x="792137" y="4809865"/>
                    <a:pt x="787979" y="4802588"/>
                  </a:cubicBezTo>
                  <a:cubicBezTo>
                    <a:pt x="781404" y="4791082"/>
                    <a:pt x="772076" y="4781385"/>
                    <a:pt x="764125" y="4770783"/>
                  </a:cubicBezTo>
                  <a:cubicBezTo>
                    <a:pt x="761474" y="4762832"/>
                    <a:pt x="761409" y="4753474"/>
                    <a:pt x="756173" y="4746929"/>
                  </a:cubicBezTo>
                  <a:cubicBezTo>
                    <a:pt x="750203" y="4739467"/>
                    <a:pt x="736593" y="4739573"/>
                    <a:pt x="732319" y="4731026"/>
                  </a:cubicBezTo>
                  <a:cubicBezTo>
                    <a:pt x="725109" y="4716606"/>
                    <a:pt x="727530" y="4699128"/>
                    <a:pt x="724368" y="4683319"/>
                  </a:cubicBezTo>
                  <a:cubicBezTo>
                    <a:pt x="722225" y="4672603"/>
                    <a:pt x="720254" y="4661745"/>
                    <a:pt x="716417" y="4651513"/>
                  </a:cubicBezTo>
                  <a:cubicBezTo>
                    <a:pt x="711116" y="4637377"/>
                    <a:pt x="695096" y="4608435"/>
                    <a:pt x="684612" y="4595854"/>
                  </a:cubicBezTo>
                  <a:cubicBezTo>
                    <a:pt x="670325" y="4578710"/>
                    <a:pt x="659878" y="4566137"/>
                    <a:pt x="636904" y="4564049"/>
                  </a:cubicBezTo>
                  <a:cubicBezTo>
                    <a:pt x="586683" y="4559484"/>
                    <a:pt x="536187" y="4558748"/>
                    <a:pt x="485829" y="4556098"/>
                  </a:cubicBezTo>
                  <a:cubicBezTo>
                    <a:pt x="446018" y="4546144"/>
                    <a:pt x="445615" y="4546418"/>
                    <a:pt x="398365" y="4532244"/>
                  </a:cubicBezTo>
                  <a:cubicBezTo>
                    <a:pt x="390337" y="4529836"/>
                    <a:pt x="382642" y="4526326"/>
                    <a:pt x="374511" y="4524293"/>
                  </a:cubicBezTo>
                  <a:cubicBezTo>
                    <a:pt x="361400" y="4521015"/>
                    <a:pt x="348006" y="4518992"/>
                    <a:pt x="334754" y="4516341"/>
                  </a:cubicBezTo>
                  <a:cubicBezTo>
                    <a:pt x="326803" y="4511040"/>
                    <a:pt x="318241" y="4506557"/>
                    <a:pt x="310900" y="4500439"/>
                  </a:cubicBezTo>
                  <a:cubicBezTo>
                    <a:pt x="302261" y="4493240"/>
                    <a:pt x="296402" y="4482823"/>
                    <a:pt x="287046" y="4476585"/>
                  </a:cubicBezTo>
                  <a:cubicBezTo>
                    <a:pt x="280072" y="4471936"/>
                    <a:pt x="271143" y="4471284"/>
                    <a:pt x="263192" y="4468633"/>
                  </a:cubicBezTo>
                  <a:cubicBezTo>
                    <a:pt x="257891" y="4460682"/>
                    <a:pt x="254631" y="4450898"/>
                    <a:pt x="247290" y="4444780"/>
                  </a:cubicBezTo>
                  <a:cubicBezTo>
                    <a:pt x="238184" y="4437192"/>
                    <a:pt x="225776" y="4434758"/>
                    <a:pt x="215485" y="4428877"/>
                  </a:cubicBezTo>
                  <a:cubicBezTo>
                    <a:pt x="194873" y="4417098"/>
                    <a:pt x="183565" y="4407539"/>
                    <a:pt x="167777" y="4389120"/>
                  </a:cubicBezTo>
                  <a:cubicBezTo>
                    <a:pt x="159153" y="4379058"/>
                    <a:pt x="151523" y="4368172"/>
                    <a:pt x="143923" y="4357315"/>
                  </a:cubicBezTo>
                  <a:cubicBezTo>
                    <a:pt x="132963" y="4341657"/>
                    <a:pt x="125633" y="4323122"/>
                    <a:pt x="112118" y="4309607"/>
                  </a:cubicBezTo>
                  <a:lnTo>
                    <a:pt x="88264" y="4285753"/>
                  </a:lnTo>
                  <a:cubicBezTo>
                    <a:pt x="70031" y="4231060"/>
                    <a:pt x="94970" y="4297490"/>
                    <a:pt x="56459" y="4230094"/>
                  </a:cubicBezTo>
                  <a:cubicBezTo>
                    <a:pt x="52301" y="4222817"/>
                    <a:pt x="50810" y="4214299"/>
                    <a:pt x="48507" y="4206240"/>
                  </a:cubicBezTo>
                  <a:cubicBezTo>
                    <a:pt x="45505" y="4195733"/>
                    <a:pt x="45978" y="4183923"/>
                    <a:pt x="40556" y="4174435"/>
                  </a:cubicBezTo>
                  <a:cubicBezTo>
                    <a:pt x="34977" y="4164672"/>
                    <a:pt x="24653" y="4158532"/>
                    <a:pt x="16702" y="4150581"/>
                  </a:cubicBezTo>
                  <a:cubicBezTo>
                    <a:pt x="0" y="4033662"/>
                    <a:pt x="1183" y="4075057"/>
                    <a:pt x="32605" y="3880237"/>
                  </a:cubicBezTo>
                  <a:cubicBezTo>
                    <a:pt x="35206" y="3864109"/>
                    <a:pt x="77162" y="3805450"/>
                    <a:pt x="80312" y="3800724"/>
                  </a:cubicBezTo>
                  <a:lnTo>
                    <a:pt x="96215" y="3776870"/>
                  </a:lnTo>
                  <a:cubicBezTo>
                    <a:pt x="114444" y="3722180"/>
                    <a:pt x="89512" y="3788599"/>
                    <a:pt x="128020" y="3721211"/>
                  </a:cubicBezTo>
                  <a:cubicBezTo>
                    <a:pt x="132178" y="3713934"/>
                    <a:pt x="133669" y="3705416"/>
                    <a:pt x="135972" y="3697357"/>
                  </a:cubicBezTo>
                  <a:cubicBezTo>
                    <a:pt x="155948" y="3627442"/>
                    <a:pt x="132803" y="3698912"/>
                    <a:pt x="151874" y="3641698"/>
                  </a:cubicBezTo>
                  <a:cubicBezTo>
                    <a:pt x="154525" y="3570136"/>
                    <a:pt x="155359" y="3498484"/>
                    <a:pt x="159826" y="3427013"/>
                  </a:cubicBezTo>
                  <a:cubicBezTo>
                    <a:pt x="160669" y="3413525"/>
                    <a:pt x="162185" y="3399559"/>
                    <a:pt x="167777" y="3387256"/>
                  </a:cubicBezTo>
                  <a:cubicBezTo>
                    <a:pt x="175686" y="3369857"/>
                    <a:pt x="183679" y="3350149"/>
                    <a:pt x="199582" y="3339548"/>
                  </a:cubicBezTo>
                  <a:cubicBezTo>
                    <a:pt x="207533" y="3334247"/>
                    <a:pt x="214703" y="3327527"/>
                    <a:pt x="223436" y="3323646"/>
                  </a:cubicBezTo>
                  <a:cubicBezTo>
                    <a:pt x="257458" y="3308525"/>
                    <a:pt x="270562" y="3309046"/>
                    <a:pt x="302949" y="3299792"/>
                  </a:cubicBezTo>
                  <a:cubicBezTo>
                    <a:pt x="311008" y="3297489"/>
                    <a:pt x="318955" y="3294783"/>
                    <a:pt x="326803" y="3291840"/>
                  </a:cubicBezTo>
                  <a:cubicBezTo>
                    <a:pt x="340167" y="3286828"/>
                    <a:pt x="353516" y="3281735"/>
                    <a:pt x="366559" y="3275938"/>
                  </a:cubicBezTo>
                  <a:cubicBezTo>
                    <a:pt x="377391" y="3271124"/>
                    <a:pt x="387120" y="3263783"/>
                    <a:pt x="398365" y="3260035"/>
                  </a:cubicBezTo>
                  <a:cubicBezTo>
                    <a:pt x="411186" y="3255761"/>
                    <a:pt x="424869" y="3254734"/>
                    <a:pt x="438121" y="3252084"/>
                  </a:cubicBezTo>
                  <a:cubicBezTo>
                    <a:pt x="451373" y="3244133"/>
                    <a:pt x="463755" y="3234507"/>
                    <a:pt x="477878" y="3228230"/>
                  </a:cubicBezTo>
                  <a:cubicBezTo>
                    <a:pt x="487864" y="3223792"/>
                    <a:pt x="499176" y="3223281"/>
                    <a:pt x="509683" y="3220279"/>
                  </a:cubicBezTo>
                  <a:cubicBezTo>
                    <a:pt x="566738" y="3203977"/>
                    <a:pt x="492456" y="3220543"/>
                    <a:pt x="573293" y="3204376"/>
                  </a:cubicBezTo>
                  <a:cubicBezTo>
                    <a:pt x="631410" y="3165631"/>
                    <a:pt x="558335" y="3212924"/>
                    <a:pt x="628952" y="3172571"/>
                  </a:cubicBezTo>
                  <a:cubicBezTo>
                    <a:pt x="673733" y="3146982"/>
                    <a:pt x="630534" y="3164800"/>
                    <a:pt x="684612" y="3140766"/>
                  </a:cubicBezTo>
                  <a:cubicBezTo>
                    <a:pt x="697655" y="3134969"/>
                    <a:pt x="711838" y="3131698"/>
                    <a:pt x="724368" y="3124863"/>
                  </a:cubicBezTo>
                  <a:cubicBezTo>
                    <a:pt x="741147" y="3115711"/>
                    <a:pt x="753944" y="3099102"/>
                    <a:pt x="772076" y="3093058"/>
                  </a:cubicBezTo>
                  <a:cubicBezTo>
                    <a:pt x="832041" y="3073068"/>
                    <a:pt x="758120" y="3100035"/>
                    <a:pt x="819784" y="3069204"/>
                  </a:cubicBezTo>
                  <a:cubicBezTo>
                    <a:pt x="827281" y="3065456"/>
                    <a:pt x="835687" y="3063903"/>
                    <a:pt x="843638" y="3061253"/>
                  </a:cubicBezTo>
                  <a:cubicBezTo>
                    <a:pt x="884254" y="3020637"/>
                    <a:pt x="857436" y="3042426"/>
                    <a:pt x="931102" y="3005593"/>
                  </a:cubicBezTo>
                  <a:lnTo>
                    <a:pt x="962907" y="2989691"/>
                  </a:lnTo>
                  <a:cubicBezTo>
                    <a:pt x="970858" y="2981740"/>
                    <a:pt x="978122" y="2973036"/>
                    <a:pt x="986761" y="2965837"/>
                  </a:cubicBezTo>
                  <a:cubicBezTo>
                    <a:pt x="1013849" y="2943264"/>
                    <a:pt x="1013776" y="2954724"/>
                    <a:pt x="1042420" y="2926080"/>
                  </a:cubicBezTo>
                  <a:cubicBezTo>
                    <a:pt x="1078385" y="2890115"/>
                    <a:pt x="1035739" y="2909754"/>
                    <a:pt x="1082177" y="2894275"/>
                  </a:cubicBezTo>
                  <a:cubicBezTo>
                    <a:pt x="1092779" y="2883673"/>
                    <a:pt x="1104225" y="2873854"/>
                    <a:pt x="1113982" y="2862470"/>
                  </a:cubicBezTo>
                  <a:cubicBezTo>
                    <a:pt x="1120201" y="2855214"/>
                    <a:pt x="1123128" y="2845373"/>
                    <a:pt x="1129885" y="2838616"/>
                  </a:cubicBezTo>
                  <a:cubicBezTo>
                    <a:pt x="1136642" y="2831859"/>
                    <a:pt x="1146483" y="2828932"/>
                    <a:pt x="1153739" y="2822713"/>
                  </a:cubicBezTo>
                  <a:cubicBezTo>
                    <a:pt x="1165123" y="2812956"/>
                    <a:pt x="1175671" y="2802191"/>
                    <a:pt x="1185544" y="2790908"/>
                  </a:cubicBezTo>
                  <a:cubicBezTo>
                    <a:pt x="1256946" y="2709306"/>
                    <a:pt x="1165406" y="2803095"/>
                    <a:pt x="1233252" y="2735249"/>
                  </a:cubicBezTo>
                  <a:cubicBezTo>
                    <a:pt x="1238553" y="2724647"/>
                    <a:pt x="1242579" y="2713306"/>
                    <a:pt x="1249154" y="2703444"/>
                  </a:cubicBezTo>
                  <a:cubicBezTo>
                    <a:pt x="1274608" y="2665263"/>
                    <a:pt x="1301074" y="2635553"/>
                    <a:pt x="1328667" y="2600077"/>
                  </a:cubicBezTo>
                  <a:cubicBezTo>
                    <a:pt x="1336803" y="2589616"/>
                    <a:pt x="1344570" y="2578874"/>
                    <a:pt x="1352521" y="2568272"/>
                  </a:cubicBezTo>
                  <a:cubicBezTo>
                    <a:pt x="1360472" y="2557670"/>
                    <a:pt x="1367004" y="2545837"/>
                    <a:pt x="1376375" y="2536466"/>
                  </a:cubicBezTo>
                  <a:cubicBezTo>
                    <a:pt x="1386977" y="2525864"/>
                    <a:pt x="1398423" y="2516045"/>
                    <a:pt x="1408180" y="2504661"/>
                  </a:cubicBezTo>
                  <a:cubicBezTo>
                    <a:pt x="1443518" y="2463433"/>
                    <a:pt x="1401997" y="2495530"/>
                    <a:pt x="1447937" y="2464905"/>
                  </a:cubicBezTo>
                  <a:cubicBezTo>
                    <a:pt x="1490339" y="2401299"/>
                    <a:pt x="1434688" y="2478153"/>
                    <a:pt x="1487693" y="2425148"/>
                  </a:cubicBezTo>
                  <a:cubicBezTo>
                    <a:pt x="1497064" y="2415777"/>
                    <a:pt x="1502176" y="2402714"/>
                    <a:pt x="1511547" y="2393343"/>
                  </a:cubicBezTo>
                  <a:cubicBezTo>
                    <a:pt x="1520918" y="2383972"/>
                    <a:pt x="1533981" y="2378860"/>
                    <a:pt x="1543352" y="2369489"/>
                  </a:cubicBezTo>
                  <a:cubicBezTo>
                    <a:pt x="1579317" y="2333524"/>
                    <a:pt x="1536671" y="2353163"/>
                    <a:pt x="1583109" y="2337684"/>
                  </a:cubicBezTo>
                  <a:cubicBezTo>
                    <a:pt x="1598312" y="2314880"/>
                    <a:pt x="1600418" y="2308343"/>
                    <a:pt x="1622866" y="2289976"/>
                  </a:cubicBezTo>
                  <a:cubicBezTo>
                    <a:pt x="1643379" y="2273192"/>
                    <a:pt x="1671774" y="2264321"/>
                    <a:pt x="1686476" y="2242268"/>
                  </a:cubicBezTo>
                  <a:cubicBezTo>
                    <a:pt x="1691777" y="2234317"/>
                    <a:pt x="1695986" y="2225517"/>
                    <a:pt x="1702379" y="2218414"/>
                  </a:cubicBezTo>
                  <a:cubicBezTo>
                    <a:pt x="1719931" y="2198912"/>
                    <a:pt x="1743484" y="2184587"/>
                    <a:pt x="1758038" y="2162755"/>
                  </a:cubicBezTo>
                  <a:cubicBezTo>
                    <a:pt x="1763339" y="2154804"/>
                    <a:pt x="1767591" y="2146043"/>
                    <a:pt x="1773940" y="2138901"/>
                  </a:cubicBezTo>
                  <a:cubicBezTo>
                    <a:pt x="1788881" y="2122092"/>
                    <a:pt x="1821648" y="2091193"/>
                    <a:pt x="1821648" y="2091193"/>
                  </a:cubicBezTo>
                  <a:cubicBezTo>
                    <a:pt x="1829617" y="2067286"/>
                    <a:pt x="1828375" y="2064038"/>
                    <a:pt x="1845502" y="2043486"/>
                  </a:cubicBezTo>
                  <a:cubicBezTo>
                    <a:pt x="1852701" y="2034847"/>
                    <a:pt x="1862820" y="2028782"/>
                    <a:pt x="1869356" y="2019632"/>
                  </a:cubicBezTo>
                  <a:cubicBezTo>
                    <a:pt x="1876246" y="2009986"/>
                    <a:pt x="1879378" y="1998118"/>
                    <a:pt x="1885259" y="1987826"/>
                  </a:cubicBezTo>
                  <a:cubicBezTo>
                    <a:pt x="1890000" y="1979529"/>
                    <a:pt x="1895860" y="1971924"/>
                    <a:pt x="1901161" y="1963973"/>
                  </a:cubicBezTo>
                  <a:cubicBezTo>
                    <a:pt x="1920200" y="1887811"/>
                    <a:pt x="1895316" y="1977579"/>
                    <a:pt x="1925015" y="1900362"/>
                  </a:cubicBezTo>
                  <a:cubicBezTo>
                    <a:pt x="1934041" y="1876894"/>
                    <a:pt x="1948869" y="1828800"/>
                    <a:pt x="1948869" y="1828800"/>
                  </a:cubicBezTo>
                  <a:cubicBezTo>
                    <a:pt x="1943568" y="1807597"/>
                    <a:pt x="1943580" y="1784295"/>
                    <a:pt x="1932966" y="1765190"/>
                  </a:cubicBezTo>
                  <a:cubicBezTo>
                    <a:pt x="1928896" y="1757863"/>
                    <a:pt x="1916439" y="1761309"/>
                    <a:pt x="1909112" y="1757239"/>
                  </a:cubicBezTo>
                  <a:cubicBezTo>
                    <a:pt x="1892405" y="1747957"/>
                    <a:pt x="1877307" y="1736035"/>
                    <a:pt x="1861405" y="1725433"/>
                  </a:cubicBezTo>
                  <a:lnTo>
                    <a:pt x="1837551" y="1709531"/>
                  </a:lnTo>
                  <a:lnTo>
                    <a:pt x="1813697" y="1693628"/>
                  </a:lnTo>
                  <a:cubicBezTo>
                    <a:pt x="1811047" y="1683026"/>
                    <a:pt x="1805746" y="1672751"/>
                    <a:pt x="1805746" y="1661823"/>
                  </a:cubicBezTo>
                  <a:cubicBezTo>
                    <a:pt x="1805746" y="1624622"/>
                    <a:pt x="1809351" y="1587451"/>
                    <a:pt x="1813697" y="1550505"/>
                  </a:cubicBezTo>
                  <a:cubicBezTo>
                    <a:pt x="1815570" y="1534581"/>
                    <a:pt x="1827374" y="1514246"/>
                    <a:pt x="1837551" y="1502797"/>
                  </a:cubicBezTo>
                  <a:cubicBezTo>
                    <a:pt x="1852492" y="1485988"/>
                    <a:pt x="1869356" y="1470992"/>
                    <a:pt x="1885259" y="1455089"/>
                  </a:cubicBezTo>
                  <a:cubicBezTo>
                    <a:pt x="1893210" y="1447138"/>
                    <a:pt x="1902365" y="1440231"/>
                    <a:pt x="1909112" y="1431235"/>
                  </a:cubicBezTo>
                  <a:cubicBezTo>
                    <a:pt x="1917063" y="1420633"/>
                    <a:pt x="1923061" y="1408234"/>
                    <a:pt x="1932966" y="1399430"/>
                  </a:cubicBezTo>
                  <a:cubicBezTo>
                    <a:pt x="1947251" y="1386732"/>
                    <a:pt x="1964771" y="1378227"/>
                    <a:pt x="1980674" y="1367625"/>
                  </a:cubicBezTo>
                  <a:cubicBezTo>
                    <a:pt x="2011503" y="1347072"/>
                    <a:pt x="1995461" y="1354744"/>
                    <a:pt x="2028382" y="1343771"/>
                  </a:cubicBezTo>
                  <a:cubicBezTo>
                    <a:pt x="2036333" y="1338470"/>
                    <a:pt x="2043503" y="1331749"/>
                    <a:pt x="2052236" y="1327868"/>
                  </a:cubicBezTo>
                  <a:cubicBezTo>
                    <a:pt x="2067554" y="1321060"/>
                    <a:pt x="2099944" y="1311966"/>
                    <a:pt x="2099944" y="1311966"/>
                  </a:cubicBezTo>
                  <a:cubicBezTo>
                    <a:pt x="2133866" y="1289351"/>
                    <a:pt x="2145222" y="1278930"/>
                    <a:pt x="2179457" y="1264258"/>
                  </a:cubicBezTo>
                  <a:cubicBezTo>
                    <a:pt x="2187161" y="1260956"/>
                    <a:pt x="2195607" y="1259608"/>
                    <a:pt x="2203311" y="1256306"/>
                  </a:cubicBezTo>
                  <a:cubicBezTo>
                    <a:pt x="2261517" y="1231361"/>
                    <a:pt x="2208288" y="1247111"/>
                    <a:pt x="2266921" y="1232453"/>
                  </a:cubicBezTo>
                  <a:cubicBezTo>
                    <a:pt x="2277523" y="1227152"/>
                    <a:pt x="2288435" y="1222431"/>
                    <a:pt x="2298726" y="1216550"/>
                  </a:cubicBezTo>
                  <a:cubicBezTo>
                    <a:pt x="2307023" y="1211809"/>
                    <a:pt x="2313847" y="1204528"/>
                    <a:pt x="2322580" y="1200647"/>
                  </a:cubicBezTo>
                  <a:cubicBezTo>
                    <a:pt x="2337898" y="1193839"/>
                    <a:pt x="2354385" y="1190046"/>
                    <a:pt x="2370288" y="1184745"/>
                  </a:cubicBezTo>
                  <a:cubicBezTo>
                    <a:pt x="2378239" y="1182095"/>
                    <a:pt x="2387168" y="1181442"/>
                    <a:pt x="2394142" y="1176793"/>
                  </a:cubicBezTo>
                  <a:cubicBezTo>
                    <a:pt x="2413913" y="1163613"/>
                    <a:pt x="2426746" y="1153634"/>
                    <a:pt x="2449801" y="1144988"/>
                  </a:cubicBezTo>
                  <a:cubicBezTo>
                    <a:pt x="2460033" y="1141151"/>
                    <a:pt x="2471004" y="1139687"/>
                    <a:pt x="2481606" y="1137037"/>
                  </a:cubicBezTo>
                  <a:cubicBezTo>
                    <a:pt x="2548027" y="1092757"/>
                    <a:pt x="2515799" y="1118747"/>
                    <a:pt x="2577022" y="1057524"/>
                  </a:cubicBezTo>
                  <a:cubicBezTo>
                    <a:pt x="2584973" y="1049573"/>
                    <a:pt x="2594638" y="1043026"/>
                    <a:pt x="2600876" y="1033670"/>
                  </a:cubicBezTo>
                  <a:cubicBezTo>
                    <a:pt x="2623354" y="999954"/>
                    <a:pt x="2612505" y="1018364"/>
                    <a:pt x="2632681" y="978011"/>
                  </a:cubicBezTo>
                  <a:cubicBezTo>
                    <a:pt x="2635331" y="943555"/>
                    <a:pt x="2636816" y="908990"/>
                    <a:pt x="2640632" y="874644"/>
                  </a:cubicBezTo>
                  <a:cubicBezTo>
                    <a:pt x="2644378" y="840933"/>
                    <a:pt x="2653605" y="819822"/>
                    <a:pt x="2664486" y="787180"/>
                  </a:cubicBezTo>
                  <a:lnTo>
                    <a:pt x="2672438" y="763326"/>
                  </a:lnTo>
                  <a:cubicBezTo>
                    <a:pt x="2686434" y="721338"/>
                    <a:pt x="2675736" y="746451"/>
                    <a:pt x="2712194" y="691764"/>
                  </a:cubicBezTo>
                  <a:lnTo>
                    <a:pt x="2728097" y="667910"/>
                  </a:lnTo>
                  <a:cubicBezTo>
                    <a:pt x="2757094" y="580915"/>
                    <a:pt x="2710848" y="712685"/>
                    <a:pt x="2751951" y="620202"/>
                  </a:cubicBezTo>
                  <a:cubicBezTo>
                    <a:pt x="2766622" y="587191"/>
                    <a:pt x="2769003" y="566745"/>
                    <a:pt x="2775805" y="532738"/>
                  </a:cubicBezTo>
                  <a:cubicBezTo>
                    <a:pt x="2773154" y="471778"/>
                    <a:pt x="2772200" y="410721"/>
                    <a:pt x="2767853" y="349858"/>
                  </a:cubicBezTo>
                  <a:cubicBezTo>
                    <a:pt x="2767532" y="345363"/>
                    <a:pt x="2758424" y="295957"/>
                    <a:pt x="2751951" y="286247"/>
                  </a:cubicBezTo>
                  <a:cubicBezTo>
                    <a:pt x="2743274" y="273231"/>
                    <a:pt x="2708164" y="245324"/>
                    <a:pt x="2696292" y="238540"/>
                  </a:cubicBezTo>
                  <a:cubicBezTo>
                    <a:pt x="2689015" y="234382"/>
                    <a:pt x="2679935" y="234336"/>
                    <a:pt x="2672438" y="230588"/>
                  </a:cubicBezTo>
                  <a:cubicBezTo>
                    <a:pt x="2650296" y="219517"/>
                    <a:pt x="2642317" y="208419"/>
                    <a:pt x="2624730" y="190832"/>
                  </a:cubicBezTo>
                  <a:cubicBezTo>
                    <a:pt x="2627380" y="156376"/>
                    <a:pt x="2622930" y="120618"/>
                    <a:pt x="2632681" y="87465"/>
                  </a:cubicBezTo>
                  <a:cubicBezTo>
                    <a:pt x="2636911" y="73081"/>
                    <a:pt x="2655771" y="67860"/>
                    <a:pt x="2664486" y="55660"/>
                  </a:cubicBezTo>
                  <a:cubicBezTo>
                    <a:pt x="2669358" y="48840"/>
                    <a:pt x="2666511" y="37733"/>
                    <a:pt x="2672438" y="31806"/>
                  </a:cubicBezTo>
                  <a:cubicBezTo>
                    <a:pt x="2700300" y="3944"/>
                    <a:pt x="2723779" y="6021"/>
                    <a:pt x="2759902" y="0"/>
                  </a:cubicBezTo>
                  <a:lnTo>
                    <a:pt x="2918928" y="7952"/>
                  </a:lnTo>
                  <a:cubicBezTo>
                    <a:pt x="2940644" y="13799"/>
                    <a:pt x="2966636" y="55660"/>
                    <a:pt x="2966636" y="55660"/>
                  </a:cubicBezTo>
                  <a:cubicBezTo>
                    <a:pt x="2969286" y="63611"/>
                    <a:pt x="2970839" y="72017"/>
                    <a:pt x="2974587" y="79513"/>
                  </a:cubicBezTo>
                  <a:cubicBezTo>
                    <a:pt x="2979534" y="89406"/>
                    <a:pt x="3010144" y="130373"/>
                    <a:pt x="3014344" y="135173"/>
                  </a:cubicBezTo>
                  <a:cubicBezTo>
                    <a:pt x="3024217" y="146456"/>
                    <a:pt x="3037153" y="154984"/>
                    <a:pt x="3046149" y="166978"/>
                  </a:cubicBezTo>
                  <a:cubicBezTo>
                    <a:pt x="3053261" y="176460"/>
                    <a:pt x="3056171" y="188492"/>
                    <a:pt x="3062052" y="198783"/>
                  </a:cubicBezTo>
                  <a:cubicBezTo>
                    <a:pt x="3066793" y="207080"/>
                    <a:pt x="3073680" y="214090"/>
                    <a:pt x="3077954" y="222637"/>
                  </a:cubicBezTo>
                  <a:cubicBezTo>
                    <a:pt x="3111727" y="290183"/>
                    <a:pt x="3030330" y="179025"/>
                    <a:pt x="3117711" y="310101"/>
                  </a:cubicBezTo>
                  <a:cubicBezTo>
                    <a:pt x="3174528" y="395330"/>
                    <a:pt x="3086050" y="265987"/>
                    <a:pt x="3157467" y="357809"/>
                  </a:cubicBezTo>
                  <a:cubicBezTo>
                    <a:pt x="3175129" y="380518"/>
                    <a:pt x="3197806" y="419740"/>
                    <a:pt x="3213126" y="445273"/>
                  </a:cubicBezTo>
                  <a:cubicBezTo>
                    <a:pt x="3230574" y="515059"/>
                    <a:pt x="3205709" y="445913"/>
                    <a:pt x="3244932" y="492981"/>
                  </a:cubicBezTo>
                  <a:cubicBezTo>
                    <a:pt x="3252520" y="502087"/>
                    <a:pt x="3254259" y="514924"/>
                    <a:pt x="3260834" y="524786"/>
                  </a:cubicBezTo>
                  <a:cubicBezTo>
                    <a:pt x="3275536" y="546839"/>
                    <a:pt x="3293840" y="566344"/>
                    <a:pt x="3308542" y="588397"/>
                  </a:cubicBezTo>
                  <a:cubicBezTo>
                    <a:pt x="3313843" y="596348"/>
                    <a:pt x="3317688" y="605494"/>
                    <a:pt x="3324445" y="612251"/>
                  </a:cubicBezTo>
                  <a:cubicBezTo>
                    <a:pt x="3331202" y="619008"/>
                    <a:pt x="3340348" y="622852"/>
                    <a:pt x="3348299" y="628153"/>
                  </a:cubicBezTo>
                  <a:cubicBezTo>
                    <a:pt x="3353600" y="636104"/>
                    <a:pt x="3359460" y="643710"/>
                    <a:pt x="3364201" y="652007"/>
                  </a:cubicBezTo>
                  <a:cubicBezTo>
                    <a:pt x="3370082" y="662299"/>
                    <a:pt x="3371722" y="675431"/>
                    <a:pt x="3380104" y="683813"/>
                  </a:cubicBezTo>
                  <a:cubicBezTo>
                    <a:pt x="3388485" y="692194"/>
                    <a:pt x="3401307" y="694414"/>
                    <a:pt x="3411909" y="699715"/>
                  </a:cubicBezTo>
                  <a:cubicBezTo>
                    <a:pt x="3414559" y="707666"/>
                    <a:pt x="3413933" y="717642"/>
                    <a:pt x="3419860" y="723569"/>
                  </a:cubicBezTo>
                  <a:cubicBezTo>
                    <a:pt x="3433375" y="737084"/>
                    <a:pt x="3467568" y="755374"/>
                    <a:pt x="3467568" y="755374"/>
                  </a:cubicBezTo>
                  <a:cubicBezTo>
                    <a:pt x="3472869" y="763325"/>
                    <a:pt x="3476714" y="772471"/>
                    <a:pt x="3483471" y="779228"/>
                  </a:cubicBezTo>
                  <a:cubicBezTo>
                    <a:pt x="3490228" y="785985"/>
                    <a:pt x="3501207" y="787790"/>
                    <a:pt x="3507325" y="795131"/>
                  </a:cubicBezTo>
                  <a:cubicBezTo>
                    <a:pt x="3545621" y="841087"/>
                    <a:pt x="3495587" y="820026"/>
                    <a:pt x="3555032" y="834887"/>
                  </a:cubicBezTo>
                  <a:cubicBezTo>
                    <a:pt x="3601134" y="880989"/>
                    <a:pt x="3552761" y="842157"/>
                    <a:pt x="3634546" y="866693"/>
                  </a:cubicBezTo>
                  <a:cubicBezTo>
                    <a:pt x="3643699" y="869439"/>
                    <a:pt x="3649451" y="879240"/>
                    <a:pt x="3658399" y="882595"/>
                  </a:cubicBezTo>
                  <a:cubicBezTo>
                    <a:pt x="3671053" y="887340"/>
                    <a:pt x="3685045" y="887268"/>
                    <a:pt x="3698156" y="890546"/>
                  </a:cubicBezTo>
                  <a:cubicBezTo>
                    <a:pt x="3706287" y="892579"/>
                    <a:pt x="3713879" y="896465"/>
                    <a:pt x="3722010" y="898498"/>
                  </a:cubicBezTo>
                  <a:cubicBezTo>
                    <a:pt x="3856932" y="932229"/>
                    <a:pt x="4122477" y="913521"/>
                    <a:pt x="4167283" y="914400"/>
                  </a:cubicBezTo>
                  <a:cubicBezTo>
                    <a:pt x="4184884" y="926134"/>
                    <a:pt x="4202747" y="935791"/>
                    <a:pt x="4214991" y="954157"/>
                  </a:cubicBezTo>
                  <a:cubicBezTo>
                    <a:pt x="4219640" y="961131"/>
                    <a:pt x="4217706" y="971466"/>
                    <a:pt x="4222942" y="978011"/>
                  </a:cubicBezTo>
                  <a:cubicBezTo>
                    <a:pt x="4228912" y="985473"/>
                    <a:pt x="4239455" y="987795"/>
                    <a:pt x="4246796" y="993913"/>
                  </a:cubicBezTo>
                  <a:cubicBezTo>
                    <a:pt x="4255435" y="1001112"/>
                    <a:pt x="4262699" y="1009816"/>
                    <a:pt x="4270650" y="1017767"/>
                  </a:cubicBezTo>
                  <a:cubicBezTo>
                    <a:pt x="4275951" y="1028369"/>
                    <a:pt x="4278964" y="1040467"/>
                    <a:pt x="4286552" y="1049573"/>
                  </a:cubicBezTo>
                  <a:cubicBezTo>
                    <a:pt x="4292670" y="1056914"/>
                    <a:pt x="4303065" y="1059357"/>
                    <a:pt x="4310406" y="1065475"/>
                  </a:cubicBezTo>
                  <a:cubicBezTo>
                    <a:pt x="4350114" y="1098565"/>
                    <a:pt x="4316192" y="1083307"/>
                    <a:pt x="4358114" y="1097280"/>
                  </a:cubicBezTo>
                  <a:lnTo>
                    <a:pt x="4684118" y="1089329"/>
                  </a:lnTo>
                  <a:cubicBezTo>
                    <a:pt x="4697620" y="1088742"/>
                    <a:pt x="4710370" y="1080859"/>
                    <a:pt x="4723874" y="1081378"/>
                  </a:cubicBezTo>
                  <a:cubicBezTo>
                    <a:pt x="4779744" y="1083527"/>
                    <a:pt x="4835193" y="1091979"/>
                    <a:pt x="4890852" y="1097280"/>
                  </a:cubicBezTo>
                  <a:cubicBezTo>
                    <a:pt x="4917356" y="1102581"/>
                    <a:pt x="4944723" y="1104635"/>
                    <a:pt x="4970365" y="1113183"/>
                  </a:cubicBezTo>
                  <a:cubicBezTo>
                    <a:pt x="4986267" y="1118484"/>
                    <a:pt x="5001478" y="1126716"/>
                    <a:pt x="5018072" y="1129086"/>
                  </a:cubicBezTo>
                  <a:cubicBezTo>
                    <a:pt x="5084550" y="1138582"/>
                    <a:pt x="5055550" y="1132492"/>
                    <a:pt x="5105537" y="1144988"/>
                  </a:cubicBezTo>
                  <a:cubicBezTo>
                    <a:pt x="5118789" y="1152939"/>
                    <a:pt x="5130944" y="1163102"/>
                    <a:pt x="5145293" y="1168842"/>
                  </a:cubicBezTo>
                  <a:cubicBezTo>
                    <a:pt x="5157841" y="1173861"/>
                    <a:pt x="5171857" y="1173861"/>
                    <a:pt x="5185050" y="1176793"/>
                  </a:cubicBezTo>
                  <a:cubicBezTo>
                    <a:pt x="5195718" y="1179164"/>
                    <a:pt x="5206388" y="1181605"/>
                    <a:pt x="5216855" y="1184745"/>
                  </a:cubicBezTo>
                  <a:cubicBezTo>
                    <a:pt x="5232911" y="1189562"/>
                    <a:pt x="5264563" y="1200647"/>
                    <a:pt x="5264563" y="1200647"/>
                  </a:cubicBezTo>
                  <a:cubicBezTo>
                    <a:pt x="5320071" y="1256155"/>
                    <a:pt x="5258573" y="1201769"/>
                    <a:pt x="5312271" y="1232453"/>
                  </a:cubicBezTo>
                  <a:cubicBezTo>
                    <a:pt x="5375344" y="1268495"/>
                    <a:pt x="5312644" y="1248447"/>
                    <a:pt x="5375881" y="1264258"/>
                  </a:cubicBezTo>
                  <a:cubicBezTo>
                    <a:pt x="5383832" y="1269559"/>
                    <a:pt x="5391002" y="1276279"/>
                    <a:pt x="5399735" y="1280160"/>
                  </a:cubicBezTo>
                  <a:cubicBezTo>
                    <a:pt x="5415053" y="1286968"/>
                    <a:pt x="5447443" y="1296063"/>
                    <a:pt x="5447443" y="1296063"/>
                  </a:cubicBezTo>
                  <a:cubicBezTo>
                    <a:pt x="5469891" y="1318511"/>
                    <a:pt x="5487301" y="1339040"/>
                    <a:pt x="5519005" y="1351722"/>
                  </a:cubicBezTo>
                  <a:cubicBezTo>
                    <a:pt x="5597276" y="1383032"/>
                    <a:pt x="5527038" y="1351769"/>
                    <a:pt x="5582615" y="1383527"/>
                  </a:cubicBezTo>
                  <a:cubicBezTo>
                    <a:pt x="5592906" y="1389408"/>
                    <a:pt x="5604775" y="1392540"/>
                    <a:pt x="5614420" y="1399430"/>
                  </a:cubicBezTo>
                  <a:cubicBezTo>
                    <a:pt x="5623570" y="1405966"/>
                    <a:pt x="5629635" y="1416085"/>
                    <a:pt x="5638274" y="1423284"/>
                  </a:cubicBezTo>
                  <a:cubicBezTo>
                    <a:pt x="5645615" y="1429402"/>
                    <a:pt x="5654177" y="1433885"/>
                    <a:pt x="5662128" y="1439186"/>
                  </a:cubicBezTo>
                  <a:cubicBezTo>
                    <a:pt x="5659478" y="1457739"/>
                    <a:pt x="5661137" y="1477445"/>
                    <a:pt x="5654177" y="1494846"/>
                  </a:cubicBezTo>
                  <a:cubicBezTo>
                    <a:pt x="5650001" y="1505287"/>
                    <a:pt x="5640381" y="1513671"/>
                    <a:pt x="5630323" y="1518700"/>
                  </a:cubicBezTo>
                  <a:cubicBezTo>
                    <a:pt x="5618235" y="1524744"/>
                    <a:pt x="5603677" y="1523373"/>
                    <a:pt x="5590566" y="1526651"/>
                  </a:cubicBezTo>
                  <a:cubicBezTo>
                    <a:pt x="5582435" y="1528684"/>
                    <a:pt x="5574966" y="1533145"/>
                    <a:pt x="5566712" y="1534602"/>
                  </a:cubicBezTo>
                  <a:cubicBezTo>
                    <a:pt x="5529800" y="1541116"/>
                    <a:pt x="5492500" y="1545204"/>
                    <a:pt x="5455394" y="1550505"/>
                  </a:cubicBezTo>
                  <a:lnTo>
                    <a:pt x="5439492" y="1598213"/>
                  </a:lnTo>
                  <a:lnTo>
                    <a:pt x="5431540" y="1622066"/>
                  </a:lnTo>
                  <a:cubicBezTo>
                    <a:pt x="5426239" y="1653871"/>
                    <a:pt x="5411078" y="1685562"/>
                    <a:pt x="5415638" y="1717482"/>
                  </a:cubicBezTo>
                  <a:cubicBezTo>
                    <a:pt x="5418288" y="1736035"/>
                    <a:pt x="5417663" y="1755361"/>
                    <a:pt x="5423589" y="1773141"/>
                  </a:cubicBezTo>
                  <a:cubicBezTo>
                    <a:pt x="5429825" y="1791849"/>
                    <a:pt x="5469750" y="1867011"/>
                    <a:pt x="5487199" y="1884460"/>
                  </a:cubicBezTo>
                  <a:lnTo>
                    <a:pt x="5511053" y="1908313"/>
                  </a:lnTo>
                  <a:cubicBezTo>
                    <a:pt x="5513704" y="1918915"/>
                    <a:pt x="5515865" y="1929652"/>
                    <a:pt x="5519005" y="1940119"/>
                  </a:cubicBezTo>
                  <a:cubicBezTo>
                    <a:pt x="5523822" y="1956175"/>
                    <a:pt x="5534907" y="1987826"/>
                    <a:pt x="5534907" y="1987826"/>
                  </a:cubicBezTo>
                  <a:cubicBezTo>
                    <a:pt x="5538731" y="2022235"/>
                    <a:pt x="5541317" y="2064337"/>
                    <a:pt x="5550810" y="2099145"/>
                  </a:cubicBezTo>
                  <a:cubicBezTo>
                    <a:pt x="5555220" y="2115317"/>
                    <a:pt x="5552764" y="2137555"/>
                    <a:pt x="5566712" y="2146853"/>
                  </a:cubicBezTo>
                  <a:lnTo>
                    <a:pt x="5590566" y="2162755"/>
                  </a:lnTo>
                  <a:cubicBezTo>
                    <a:pt x="5626519" y="2216683"/>
                    <a:pt x="5581611" y="2150815"/>
                    <a:pt x="5638274" y="2226366"/>
                  </a:cubicBezTo>
                  <a:cubicBezTo>
                    <a:pt x="5644008" y="2234011"/>
                    <a:pt x="5646985" y="2243927"/>
                    <a:pt x="5654177" y="2250220"/>
                  </a:cubicBezTo>
                  <a:cubicBezTo>
                    <a:pt x="5668561" y="2262806"/>
                    <a:pt x="5685982" y="2271423"/>
                    <a:pt x="5701885" y="2282025"/>
                  </a:cubicBezTo>
                  <a:lnTo>
                    <a:pt x="5749592" y="2313830"/>
                  </a:lnTo>
                  <a:cubicBezTo>
                    <a:pt x="5757543" y="2319131"/>
                    <a:pt x="5764898" y="2325459"/>
                    <a:pt x="5773446" y="2329733"/>
                  </a:cubicBezTo>
                  <a:lnTo>
                    <a:pt x="5837057" y="2361538"/>
                  </a:lnTo>
                  <a:cubicBezTo>
                    <a:pt x="5863561" y="2358887"/>
                    <a:pt x="5898751" y="2373385"/>
                    <a:pt x="5916570" y="2353586"/>
                  </a:cubicBezTo>
                  <a:cubicBezTo>
                    <a:pt x="5932625" y="2335747"/>
                    <a:pt x="5912013" y="2305784"/>
                    <a:pt x="5908619" y="2282025"/>
                  </a:cubicBezTo>
                  <a:cubicBezTo>
                    <a:pt x="5905255" y="2258479"/>
                    <a:pt x="5898502" y="2233606"/>
                    <a:pt x="5892716" y="2210463"/>
                  </a:cubicBezTo>
                  <a:cubicBezTo>
                    <a:pt x="5895366" y="2189260"/>
                    <a:pt x="5891825" y="2166306"/>
                    <a:pt x="5900667" y="2146853"/>
                  </a:cubicBezTo>
                  <a:cubicBezTo>
                    <a:pt x="5906151" y="2134789"/>
                    <a:pt x="5921688" y="2130702"/>
                    <a:pt x="5932472" y="2122999"/>
                  </a:cubicBezTo>
                  <a:cubicBezTo>
                    <a:pt x="5959447" y="2103731"/>
                    <a:pt x="5950639" y="2108992"/>
                    <a:pt x="5980180" y="2099145"/>
                  </a:cubicBezTo>
                  <a:cubicBezTo>
                    <a:pt x="6001384" y="2101795"/>
                    <a:pt x="6024264" y="2098417"/>
                    <a:pt x="6043791" y="2107096"/>
                  </a:cubicBezTo>
                  <a:cubicBezTo>
                    <a:pt x="6051450" y="2110500"/>
                    <a:pt x="6047994" y="2123453"/>
                    <a:pt x="6051742" y="2130950"/>
                  </a:cubicBezTo>
                  <a:cubicBezTo>
                    <a:pt x="6056016" y="2139497"/>
                    <a:pt x="6063069" y="2146415"/>
                    <a:pt x="6067645" y="2154804"/>
                  </a:cubicBezTo>
                  <a:cubicBezTo>
                    <a:pt x="6078997" y="2175615"/>
                    <a:pt x="6088849" y="2197211"/>
                    <a:pt x="6099450" y="2218414"/>
                  </a:cubicBezTo>
                  <a:cubicBezTo>
                    <a:pt x="6104751" y="2229016"/>
                    <a:pt x="6108777" y="2240358"/>
                    <a:pt x="6115352" y="2250220"/>
                  </a:cubicBezTo>
                  <a:lnTo>
                    <a:pt x="6147158" y="2297927"/>
                  </a:lnTo>
                  <a:cubicBezTo>
                    <a:pt x="6191727" y="2431640"/>
                    <a:pt x="6147165" y="2290152"/>
                    <a:pt x="6163060" y="2663687"/>
                  </a:cubicBezTo>
                  <a:cubicBezTo>
                    <a:pt x="6163646" y="2677459"/>
                    <a:pt x="6185091" y="2737730"/>
                    <a:pt x="6186914" y="2743200"/>
                  </a:cubicBezTo>
                  <a:lnTo>
                    <a:pt x="6202817" y="2790908"/>
                  </a:lnTo>
                  <a:cubicBezTo>
                    <a:pt x="6216014" y="2883289"/>
                    <a:pt x="6215661" y="2854827"/>
                    <a:pt x="6202817" y="2989691"/>
                  </a:cubicBezTo>
                  <a:cubicBezTo>
                    <a:pt x="6202022" y="2998035"/>
                    <a:pt x="6196899" y="3005414"/>
                    <a:pt x="6194866" y="3013545"/>
                  </a:cubicBezTo>
                  <a:cubicBezTo>
                    <a:pt x="6191588" y="3026656"/>
                    <a:pt x="6191188" y="3040480"/>
                    <a:pt x="6186914" y="3053301"/>
                  </a:cubicBezTo>
                  <a:cubicBezTo>
                    <a:pt x="6177301" y="3082139"/>
                    <a:pt x="6169071" y="3084527"/>
                    <a:pt x="6155109" y="3108960"/>
                  </a:cubicBezTo>
                  <a:cubicBezTo>
                    <a:pt x="6149228" y="3119252"/>
                    <a:pt x="6145087" y="3130474"/>
                    <a:pt x="6139206" y="3140766"/>
                  </a:cubicBezTo>
                  <a:cubicBezTo>
                    <a:pt x="6134465" y="3149063"/>
                    <a:pt x="6127578" y="3156073"/>
                    <a:pt x="6123304" y="3164620"/>
                  </a:cubicBezTo>
                  <a:cubicBezTo>
                    <a:pt x="6119556" y="3172116"/>
                    <a:pt x="6119100" y="3180977"/>
                    <a:pt x="6115352" y="3188473"/>
                  </a:cubicBezTo>
                  <a:cubicBezTo>
                    <a:pt x="6111078" y="3197020"/>
                    <a:pt x="6103724" y="3203780"/>
                    <a:pt x="6099450" y="3212327"/>
                  </a:cubicBezTo>
                  <a:cubicBezTo>
                    <a:pt x="6095702" y="3219824"/>
                    <a:pt x="6095569" y="3228854"/>
                    <a:pt x="6091499" y="3236181"/>
                  </a:cubicBezTo>
                  <a:cubicBezTo>
                    <a:pt x="6082217" y="3252889"/>
                    <a:pt x="6059693" y="3283889"/>
                    <a:pt x="6059693" y="3283889"/>
                  </a:cubicBezTo>
                  <a:cubicBezTo>
                    <a:pt x="6036066" y="3354774"/>
                    <a:pt x="6073865" y="3242929"/>
                    <a:pt x="6035839" y="3347500"/>
                  </a:cubicBezTo>
                  <a:cubicBezTo>
                    <a:pt x="6030111" y="3363253"/>
                    <a:pt x="6023224" y="3378770"/>
                    <a:pt x="6019937" y="3395207"/>
                  </a:cubicBezTo>
                  <a:cubicBezTo>
                    <a:pt x="6015269" y="3418550"/>
                    <a:pt x="6013205" y="3437419"/>
                    <a:pt x="6004034" y="3458818"/>
                  </a:cubicBezTo>
                  <a:cubicBezTo>
                    <a:pt x="5999365" y="3469713"/>
                    <a:pt x="5993433" y="3480021"/>
                    <a:pt x="5988132" y="3490623"/>
                  </a:cubicBezTo>
                  <a:cubicBezTo>
                    <a:pt x="5985481" y="3514477"/>
                    <a:pt x="5980180" y="3538184"/>
                    <a:pt x="5980180" y="3562185"/>
                  </a:cubicBezTo>
                  <a:cubicBezTo>
                    <a:pt x="5980180" y="3647040"/>
                    <a:pt x="5983425" y="3731902"/>
                    <a:pt x="5988132" y="3816626"/>
                  </a:cubicBezTo>
                  <a:cubicBezTo>
                    <a:pt x="5988738" y="3827537"/>
                    <a:pt x="5992246" y="3838200"/>
                    <a:pt x="5996083" y="3848432"/>
                  </a:cubicBezTo>
                  <a:cubicBezTo>
                    <a:pt x="6000245" y="3859530"/>
                    <a:pt x="6006105" y="3869946"/>
                    <a:pt x="6011986" y="3880237"/>
                  </a:cubicBezTo>
                  <a:cubicBezTo>
                    <a:pt x="6016727" y="3888534"/>
                    <a:pt x="6021539" y="3896949"/>
                    <a:pt x="6027888" y="3904091"/>
                  </a:cubicBezTo>
                  <a:cubicBezTo>
                    <a:pt x="6042829" y="3920900"/>
                    <a:pt x="6056883" y="3939324"/>
                    <a:pt x="6075596" y="3951799"/>
                  </a:cubicBezTo>
                  <a:cubicBezTo>
                    <a:pt x="6130278" y="3988253"/>
                    <a:pt x="6105172" y="3977560"/>
                    <a:pt x="6147158" y="3991555"/>
                  </a:cubicBezTo>
                  <a:cubicBezTo>
                    <a:pt x="6157760" y="3999506"/>
                    <a:pt x="6168901" y="4006785"/>
                    <a:pt x="6178963" y="4015409"/>
                  </a:cubicBezTo>
                  <a:cubicBezTo>
                    <a:pt x="6187501" y="4022727"/>
                    <a:pt x="6193667" y="4032727"/>
                    <a:pt x="6202817" y="4039263"/>
                  </a:cubicBezTo>
                  <a:cubicBezTo>
                    <a:pt x="6212462" y="4046153"/>
                    <a:pt x="6224458" y="4049068"/>
                    <a:pt x="6234622" y="4055166"/>
                  </a:cubicBezTo>
                  <a:cubicBezTo>
                    <a:pt x="6251011" y="4064999"/>
                    <a:pt x="6282330" y="4086971"/>
                    <a:pt x="6282330" y="4086971"/>
                  </a:cubicBezTo>
                  <a:lnTo>
                    <a:pt x="6314135" y="4134679"/>
                  </a:lnTo>
                  <a:cubicBezTo>
                    <a:pt x="6319436" y="4142630"/>
                    <a:pt x="6325764" y="4149985"/>
                    <a:pt x="6330038" y="4158533"/>
                  </a:cubicBezTo>
                  <a:cubicBezTo>
                    <a:pt x="6357957" y="4214373"/>
                    <a:pt x="6336344" y="4167399"/>
                    <a:pt x="6353892" y="4214192"/>
                  </a:cubicBezTo>
                  <a:cubicBezTo>
                    <a:pt x="6358904" y="4227556"/>
                    <a:pt x="6364782" y="4240584"/>
                    <a:pt x="6369794" y="4253948"/>
                  </a:cubicBezTo>
                  <a:cubicBezTo>
                    <a:pt x="6378352" y="4276770"/>
                    <a:pt x="6379429" y="4284533"/>
                    <a:pt x="6385697" y="4309607"/>
                  </a:cubicBezTo>
                  <a:cubicBezTo>
                    <a:pt x="6383047" y="4349364"/>
                    <a:pt x="6384296" y="4389574"/>
                    <a:pt x="6377746" y="4428877"/>
                  </a:cubicBezTo>
                  <a:cubicBezTo>
                    <a:pt x="6376175" y="4438303"/>
                    <a:pt x="6369947" y="4447666"/>
                    <a:pt x="6361843" y="4452731"/>
                  </a:cubicBezTo>
                  <a:cubicBezTo>
                    <a:pt x="6347628" y="4461615"/>
                    <a:pt x="6330038" y="4463332"/>
                    <a:pt x="6314135" y="4468633"/>
                  </a:cubicBezTo>
                  <a:lnTo>
                    <a:pt x="6266427" y="4484536"/>
                  </a:lnTo>
                  <a:cubicBezTo>
                    <a:pt x="6247874" y="4487186"/>
                    <a:pt x="6229445" y="4490931"/>
                    <a:pt x="6210768" y="4492487"/>
                  </a:cubicBezTo>
                  <a:cubicBezTo>
                    <a:pt x="6102186" y="4501535"/>
                    <a:pt x="5993433" y="4508390"/>
                    <a:pt x="5884765" y="4516341"/>
                  </a:cubicBezTo>
                  <a:cubicBezTo>
                    <a:pt x="5869646" y="4519365"/>
                    <a:pt x="5837453" y="4524095"/>
                    <a:pt x="5821154" y="4532244"/>
                  </a:cubicBezTo>
                  <a:cubicBezTo>
                    <a:pt x="5812607" y="4536518"/>
                    <a:pt x="5805251" y="4542845"/>
                    <a:pt x="5797300" y="4548146"/>
                  </a:cubicBezTo>
                  <a:lnTo>
                    <a:pt x="5765495" y="4595854"/>
                  </a:lnTo>
                  <a:cubicBezTo>
                    <a:pt x="5752913" y="4614727"/>
                    <a:pt x="5740526" y="4634261"/>
                    <a:pt x="5725739" y="4651513"/>
                  </a:cubicBezTo>
                  <a:cubicBezTo>
                    <a:pt x="5693805" y="4688770"/>
                    <a:pt x="5709360" y="4663868"/>
                    <a:pt x="5670079" y="4699221"/>
                  </a:cubicBezTo>
                  <a:cubicBezTo>
                    <a:pt x="5653363" y="4714266"/>
                    <a:pt x="5634847" y="4728217"/>
                    <a:pt x="5622372" y="4746929"/>
                  </a:cubicBezTo>
                  <a:lnTo>
                    <a:pt x="5590566" y="4794637"/>
                  </a:lnTo>
                  <a:cubicBezTo>
                    <a:pt x="5588695" y="4802122"/>
                    <a:pt x="5579849" y="4840964"/>
                    <a:pt x="5574664" y="4850296"/>
                  </a:cubicBezTo>
                  <a:cubicBezTo>
                    <a:pt x="5565382" y="4867003"/>
                    <a:pt x="5553461" y="4882101"/>
                    <a:pt x="5542859" y="4898004"/>
                  </a:cubicBezTo>
                  <a:cubicBezTo>
                    <a:pt x="5531125" y="4915605"/>
                    <a:pt x="5521468" y="4933468"/>
                    <a:pt x="5503102" y="4945712"/>
                  </a:cubicBezTo>
                  <a:cubicBezTo>
                    <a:pt x="5496128" y="4950361"/>
                    <a:pt x="5487199" y="4951013"/>
                    <a:pt x="5479248" y="4953663"/>
                  </a:cubicBezTo>
                  <a:cubicBezTo>
                    <a:pt x="5471297" y="4961614"/>
                    <a:pt x="5464270" y="4970613"/>
                    <a:pt x="5455394" y="4977517"/>
                  </a:cubicBezTo>
                  <a:cubicBezTo>
                    <a:pt x="5440307" y="4989251"/>
                    <a:pt x="5407686" y="5009322"/>
                    <a:pt x="5407686" y="5009322"/>
                  </a:cubicBezTo>
                  <a:cubicBezTo>
                    <a:pt x="5410337" y="5051729"/>
                    <a:pt x="5411791" y="5094228"/>
                    <a:pt x="5415638" y="5136543"/>
                  </a:cubicBezTo>
                  <a:cubicBezTo>
                    <a:pt x="5417098" y="5152599"/>
                    <a:pt x="5423589" y="5168129"/>
                    <a:pt x="5423589" y="5184251"/>
                  </a:cubicBezTo>
                  <a:cubicBezTo>
                    <a:pt x="5423589" y="5202546"/>
                    <a:pt x="5422403" y="5266136"/>
                    <a:pt x="5407686" y="5295569"/>
                  </a:cubicBezTo>
                  <a:cubicBezTo>
                    <a:pt x="5403412" y="5304116"/>
                    <a:pt x="5398133" y="5312281"/>
                    <a:pt x="5391784" y="5319423"/>
                  </a:cubicBezTo>
                  <a:cubicBezTo>
                    <a:pt x="5376843" y="5336232"/>
                    <a:pt x="5359979" y="5351228"/>
                    <a:pt x="5344076" y="5367131"/>
                  </a:cubicBezTo>
                  <a:cubicBezTo>
                    <a:pt x="5329746" y="5381461"/>
                    <a:pt x="5315742" y="5398584"/>
                    <a:pt x="5296368" y="5406887"/>
                  </a:cubicBezTo>
                  <a:cubicBezTo>
                    <a:pt x="5286324" y="5411192"/>
                    <a:pt x="5275071" y="5411837"/>
                    <a:pt x="5264563" y="5414839"/>
                  </a:cubicBezTo>
                  <a:cubicBezTo>
                    <a:pt x="5237260" y="5422640"/>
                    <a:pt x="5237180" y="5424554"/>
                    <a:pt x="5208904" y="5438693"/>
                  </a:cubicBezTo>
                  <a:cubicBezTo>
                    <a:pt x="5069124" y="5434033"/>
                    <a:pt x="4919901" y="5423097"/>
                    <a:pt x="4779533" y="5438693"/>
                  </a:cubicBezTo>
                  <a:cubicBezTo>
                    <a:pt x="4770035" y="5439748"/>
                    <a:pt x="4764226" y="5450321"/>
                    <a:pt x="4755679" y="5454595"/>
                  </a:cubicBezTo>
                  <a:cubicBezTo>
                    <a:pt x="4748183" y="5458343"/>
                    <a:pt x="4739777" y="5459896"/>
                    <a:pt x="4731826" y="5462546"/>
                  </a:cubicBezTo>
                  <a:cubicBezTo>
                    <a:pt x="4677844" y="5498534"/>
                    <a:pt x="4745420" y="5456505"/>
                    <a:pt x="4660264" y="5494352"/>
                  </a:cubicBezTo>
                  <a:cubicBezTo>
                    <a:pt x="4651531" y="5498233"/>
                    <a:pt x="4645358" y="5506899"/>
                    <a:pt x="4636410" y="5510254"/>
                  </a:cubicBezTo>
                  <a:cubicBezTo>
                    <a:pt x="4623756" y="5514999"/>
                    <a:pt x="4609692" y="5514650"/>
                    <a:pt x="4596653" y="5518206"/>
                  </a:cubicBezTo>
                  <a:cubicBezTo>
                    <a:pt x="4596613" y="5518217"/>
                    <a:pt x="4537038" y="5538078"/>
                    <a:pt x="4525092" y="5542060"/>
                  </a:cubicBezTo>
                  <a:cubicBezTo>
                    <a:pt x="4517141" y="5544710"/>
                    <a:pt x="4508212" y="5545362"/>
                    <a:pt x="4501238" y="5550011"/>
                  </a:cubicBezTo>
                  <a:cubicBezTo>
                    <a:pt x="4444437" y="5587878"/>
                    <a:pt x="4472072" y="5577181"/>
                    <a:pt x="4421725" y="5589767"/>
                  </a:cubicBezTo>
                  <a:cubicBezTo>
                    <a:pt x="4348983" y="5626138"/>
                    <a:pt x="4425088" y="5592276"/>
                    <a:pt x="4278601" y="5621573"/>
                  </a:cubicBezTo>
                  <a:cubicBezTo>
                    <a:pt x="4265349" y="5624223"/>
                    <a:pt x="4252154" y="5627175"/>
                    <a:pt x="4238845" y="5629524"/>
                  </a:cubicBezTo>
                  <a:cubicBezTo>
                    <a:pt x="4207092" y="5635127"/>
                    <a:pt x="4174432" y="5636568"/>
                    <a:pt x="4143429" y="5645426"/>
                  </a:cubicBezTo>
                  <a:lnTo>
                    <a:pt x="4087770" y="5661329"/>
                  </a:lnTo>
                  <a:cubicBezTo>
                    <a:pt x="4024160" y="5658679"/>
                    <a:pt x="3960215" y="5660409"/>
                    <a:pt x="3896939" y="5653378"/>
                  </a:cubicBezTo>
                  <a:cubicBezTo>
                    <a:pt x="3887441" y="5652323"/>
                    <a:pt x="3880228" y="5643824"/>
                    <a:pt x="3873085" y="5637475"/>
                  </a:cubicBezTo>
                  <a:cubicBezTo>
                    <a:pt x="3856276" y="5622534"/>
                    <a:pt x="3841280" y="5605670"/>
                    <a:pt x="3825377" y="5589767"/>
                  </a:cubicBezTo>
                  <a:lnTo>
                    <a:pt x="3801523" y="5565913"/>
                  </a:lnTo>
                  <a:cubicBezTo>
                    <a:pt x="3791844" y="5536875"/>
                    <a:pt x="3794108" y="5531815"/>
                    <a:pt x="3761766" y="5510254"/>
                  </a:cubicBezTo>
                  <a:cubicBezTo>
                    <a:pt x="3749890" y="5502337"/>
                    <a:pt x="3734776" y="5500735"/>
                    <a:pt x="3722010" y="5494352"/>
                  </a:cubicBezTo>
                  <a:cubicBezTo>
                    <a:pt x="3708187" y="5487441"/>
                    <a:pt x="3696322" y="5476893"/>
                    <a:pt x="3682253" y="5470498"/>
                  </a:cubicBezTo>
                  <a:cubicBezTo>
                    <a:pt x="3666993" y="5463561"/>
                    <a:pt x="3650448" y="5459896"/>
                    <a:pt x="3634546" y="5454595"/>
                  </a:cubicBezTo>
                  <a:lnTo>
                    <a:pt x="3610692" y="5446644"/>
                  </a:lnTo>
                  <a:cubicBezTo>
                    <a:pt x="3602741" y="5449294"/>
                    <a:pt x="3592074" y="5448050"/>
                    <a:pt x="3586838" y="5454595"/>
                  </a:cubicBezTo>
                  <a:cubicBezTo>
                    <a:pt x="3580011" y="5463128"/>
                    <a:pt x="3582026" y="5475933"/>
                    <a:pt x="3578886" y="5486400"/>
                  </a:cubicBezTo>
                  <a:cubicBezTo>
                    <a:pt x="3574069" y="5502456"/>
                    <a:pt x="3568285" y="5518205"/>
                    <a:pt x="3562984" y="5534108"/>
                  </a:cubicBezTo>
                  <a:cubicBezTo>
                    <a:pt x="3560333" y="5563263"/>
                    <a:pt x="3561166" y="5592948"/>
                    <a:pt x="3555032" y="5621573"/>
                  </a:cubicBezTo>
                  <a:cubicBezTo>
                    <a:pt x="3552587" y="5632981"/>
                    <a:pt x="3522711" y="5664323"/>
                    <a:pt x="3515276" y="5669280"/>
                  </a:cubicBezTo>
                  <a:cubicBezTo>
                    <a:pt x="3508302" y="5673929"/>
                    <a:pt x="3499373" y="5674581"/>
                    <a:pt x="3491422" y="5677232"/>
                  </a:cubicBezTo>
                  <a:cubicBezTo>
                    <a:pt x="3475519" y="5674581"/>
                    <a:pt x="3458134" y="5676490"/>
                    <a:pt x="3443714" y="5669280"/>
                  </a:cubicBezTo>
                  <a:cubicBezTo>
                    <a:pt x="3435167" y="5665006"/>
                    <a:pt x="3433930" y="5652767"/>
                    <a:pt x="3427812" y="5645426"/>
                  </a:cubicBezTo>
                  <a:cubicBezTo>
                    <a:pt x="3408682" y="5622470"/>
                    <a:pt x="3403556" y="5621305"/>
                    <a:pt x="3380104" y="5605670"/>
                  </a:cubicBezTo>
                  <a:cubicBezTo>
                    <a:pt x="3316493" y="5608320"/>
                    <a:pt x="3252764" y="5608918"/>
                    <a:pt x="3189272" y="5613621"/>
                  </a:cubicBezTo>
                  <a:cubicBezTo>
                    <a:pt x="3161669" y="5615666"/>
                    <a:pt x="3162064" y="5628344"/>
                    <a:pt x="3141565" y="5645426"/>
                  </a:cubicBezTo>
                  <a:cubicBezTo>
                    <a:pt x="3121011" y="5662554"/>
                    <a:pt x="3117766" y="5661311"/>
                    <a:pt x="3093857" y="5669280"/>
                  </a:cubicBezTo>
                  <a:lnTo>
                    <a:pt x="3062052" y="5716988"/>
                  </a:lnTo>
                  <a:lnTo>
                    <a:pt x="3046149" y="5740842"/>
                  </a:lnTo>
                  <a:cubicBezTo>
                    <a:pt x="3043499" y="5783249"/>
                    <a:pt x="3042226" y="5825765"/>
                    <a:pt x="3038198" y="5868063"/>
                  </a:cubicBezTo>
                  <a:cubicBezTo>
                    <a:pt x="3036917" y="5881517"/>
                    <a:pt x="3034991" y="5895166"/>
                    <a:pt x="3030246" y="5907820"/>
                  </a:cubicBezTo>
                  <a:cubicBezTo>
                    <a:pt x="3021743" y="5930496"/>
                    <a:pt x="3001534" y="5942864"/>
                    <a:pt x="2982539" y="5955527"/>
                  </a:cubicBezTo>
                  <a:cubicBezTo>
                    <a:pt x="2969680" y="5964100"/>
                    <a:pt x="2956905" y="5973104"/>
                    <a:pt x="2942782" y="5979381"/>
                  </a:cubicBezTo>
                  <a:cubicBezTo>
                    <a:pt x="2932796" y="5983819"/>
                    <a:pt x="2921729" y="5985378"/>
                    <a:pt x="2910977" y="5987333"/>
                  </a:cubicBezTo>
                  <a:cubicBezTo>
                    <a:pt x="2862617" y="5996126"/>
                    <a:pt x="2817310" y="5998739"/>
                    <a:pt x="2767853" y="6003235"/>
                  </a:cubicBezTo>
                  <a:cubicBezTo>
                    <a:pt x="2690991" y="6000585"/>
                    <a:pt x="2613858" y="6002247"/>
                    <a:pt x="2537266" y="5995284"/>
                  </a:cubicBezTo>
                  <a:cubicBezTo>
                    <a:pt x="2522528" y="5993944"/>
                    <a:pt x="2482609" y="5963586"/>
                    <a:pt x="2473655" y="5955527"/>
                  </a:cubicBezTo>
                  <a:cubicBezTo>
                    <a:pt x="2456939" y="5940482"/>
                    <a:pt x="2425947" y="5907820"/>
                    <a:pt x="2425947" y="5907820"/>
                  </a:cubicBezTo>
                  <a:cubicBezTo>
                    <a:pt x="2410001" y="5859980"/>
                    <a:pt x="2429878" y="5907761"/>
                    <a:pt x="2394142" y="5860112"/>
                  </a:cubicBezTo>
                  <a:cubicBezTo>
                    <a:pt x="2370301" y="5828323"/>
                    <a:pt x="2372513" y="5820272"/>
                    <a:pt x="2354386" y="5788550"/>
                  </a:cubicBezTo>
                  <a:cubicBezTo>
                    <a:pt x="2349645" y="5780253"/>
                    <a:pt x="2345945" y="5770666"/>
                    <a:pt x="2338483" y="5764696"/>
                  </a:cubicBezTo>
                  <a:cubicBezTo>
                    <a:pt x="2331938" y="5759460"/>
                    <a:pt x="2322580" y="5759395"/>
                    <a:pt x="2314629" y="5756745"/>
                  </a:cubicBezTo>
                  <a:cubicBezTo>
                    <a:pt x="2306678" y="5751444"/>
                    <a:pt x="2300303" y="5741575"/>
                    <a:pt x="2290775" y="5740842"/>
                  </a:cubicBezTo>
                  <a:cubicBezTo>
                    <a:pt x="2251700" y="5737836"/>
                    <a:pt x="2221183" y="5744079"/>
                    <a:pt x="2187408" y="5756745"/>
                  </a:cubicBezTo>
                  <a:cubicBezTo>
                    <a:pt x="2157207" y="5768071"/>
                    <a:pt x="2107989" y="5788488"/>
                    <a:pt x="2084041" y="5804453"/>
                  </a:cubicBezTo>
                  <a:cubicBezTo>
                    <a:pt x="2076090" y="5809754"/>
                    <a:pt x="2068734" y="5816081"/>
                    <a:pt x="2060187" y="5820355"/>
                  </a:cubicBezTo>
                  <a:cubicBezTo>
                    <a:pt x="2043889" y="5828504"/>
                    <a:pt x="2011695" y="5833234"/>
                    <a:pt x="1996577" y="5836258"/>
                  </a:cubicBezTo>
                  <a:cubicBezTo>
                    <a:pt x="1948869" y="5833607"/>
                    <a:pt x="1901038" y="5832632"/>
                    <a:pt x="1853453" y="5828306"/>
                  </a:cubicBezTo>
                  <a:cubicBezTo>
                    <a:pt x="1842570" y="5827317"/>
                    <a:pt x="1831422" y="5825242"/>
                    <a:pt x="1821648" y="5820355"/>
                  </a:cubicBezTo>
                  <a:cubicBezTo>
                    <a:pt x="1804553" y="5811808"/>
                    <a:pt x="1773940" y="5788550"/>
                    <a:pt x="1773940" y="5788550"/>
                  </a:cubicBezTo>
                  <a:cubicBezTo>
                    <a:pt x="1717123" y="5703321"/>
                    <a:pt x="1805601" y="5832664"/>
                    <a:pt x="1734184" y="5740842"/>
                  </a:cubicBezTo>
                  <a:cubicBezTo>
                    <a:pt x="1722450" y="5725755"/>
                    <a:pt x="1712981" y="5709037"/>
                    <a:pt x="1702379" y="5693134"/>
                  </a:cubicBezTo>
                  <a:lnTo>
                    <a:pt x="1686476" y="5669280"/>
                  </a:lnTo>
                  <a:cubicBezTo>
                    <a:pt x="1683826" y="5658678"/>
                    <a:pt x="1684587" y="5646568"/>
                    <a:pt x="1678525" y="5637475"/>
                  </a:cubicBezTo>
                  <a:cubicBezTo>
                    <a:pt x="1673224" y="5629524"/>
                    <a:pt x="1661428" y="5628330"/>
                    <a:pt x="1654671" y="5621573"/>
                  </a:cubicBezTo>
                  <a:lnTo>
                    <a:pt x="1654671" y="562157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lipse 30"/>
            <p:cNvSpPr/>
            <p:nvPr/>
          </p:nvSpPr>
          <p:spPr>
            <a:xfrm flipH="1" flipV="1">
              <a:off x="4427984" y="3789040"/>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lipse 32"/>
            <p:cNvSpPr/>
            <p:nvPr/>
          </p:nvSpPr>
          <p:spPr>
            <a:xfrm flipH="1" flipV="1">
              <a:off x="3923928" y="4077072"/>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39"/>
            <p:cNvSpPr/>
            <p:nvPr/>
          </p:nvSpPr>
          <p:spPr>
            <a:xfrm flipH="1" flipV="1">
              <a:off x="4427984" y="414908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40"/>
            <p:cNvSpPr/>
            <p:nvPr/>
          </p:nvSpPr>
          <p:spPr>
            <a:xfrm flipH="1" flipV="1">
              <a:off x="4139952" y="3861048"/>
              <a:ext cx="45719" cy="4571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p:cNvSpPr/>
            <p:nvPr/>
          </p:nvSpPr>
          <p:spPr>
            <a:xfrm flipV="1">
              <a:off x="4139952" y="4437112"/>
              <a:ext cx="45719" cy="6362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9" name="Grupo 48"/>
          <p:cNvGrpSpPr/>
          <p:nvPr/>
        </p:nvGrpSpPr>
        <p:grpSpPr>
          <a:xfrm>
            <a:off x="4211960" y="2996952"/>
            <a:ext cx="1656184" cy="1440160"/>
            <a:chOff x="4716016" y="1772816"/>
            <a:chExt cx="1656184" cy="1440160"/>
          </a:xfrm>
        </p:grpSpPr>
        <p:sp>
          <p:nvSpPr>
            <p:cNvPr id="47" name="Retângulo 46"/>
            <p:cNvSpPr/>
            <p:nvPr/>
          </p:nvSpPr>
          <p:spPr>
            <a:xfrm>
              <a:off x="4716016" y="1772816"/>
              <a:ext cx="1656184" cy="1440160"/>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sp>
          <p:nvSpPr>
            <p:cNvPr id="48" name="Retângulo 47"/>
            <p:cNvSpPr/>
            <p:nvPr/>
          </p:nvSpPr>
          <p:spPr>
            <a:xfrm>
              <a:off x="4716016" y="1772816"/>
              <a:ext cx="165618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Sistema</a:t>
              </a:r>
              <a:endParaRPr lang="pt-BR" sz="1100" dirty="0"/>
            </a:p>
          </p:txBody>
        </p:sp>
      </p:grpSp>
      <p:grpSp>
        <p:nvGrpSpPr>
          <p:cNvPr id="43" name="Grupo 42"/>
          <p:cNvGrpSpPr/>
          <p:nvPr/>
        </p:nvGrpSpPr>
        <p:grpSpPr>
          <a:xfrm>
            <a:off x="4499992" y="3212976"/>
            <a:ext cx="1080120" cy="1123892"/>
            <a:chOff x="5220072" y="3284984"/>
            <a:chExt cx="1080120" cy="1123892"/>
          </a:xfrm>
        </p:grpSpPr>
        <p:sp>
          <p:nvSpPr>
            <p:cNvPr id="44" name="Forma livre 43"/>
            <p:cNvSpPr/>
            <p:nvPr/>
          </p:nvSpPr>
          <p:spPr>
            <a:xfrm>
              <a:off x="5220072" y="3284984"/>
              <a:ext cx="1080120" cy="1123892"/>
            </a:xfrm>
            <a:custGeom>
              <a:avLst/>
              <a:gdLst>
                <a:gd name="connsiteX0" fmla="*/ 1654671 w 6385697"/>
                <a:gd name="connsiteY0" fmla="*/ 5621573 h 6003235"/>
                <a:gd name="connsiteX1" fmla="*/ 1622866 w 6385697"/>
                <a:gd name="connsiteY1" fmla="*/ 5581816 h 6003235"/>
                <a:gd name="connsiteX2" fmla="*/ 1583109 w 6385697"/>
                <a:gd name="connsiteY2" fmla="*/ 5550011 h 6003235"/>
                <a:gd name="connsiteX3" fmla="*/ 1575158 w 6385697"/>
                <a:gd name="connsiteY3" fmla="*/ 5526157 h 6003235"/>
                <a:gd name="connsiteX4" fmla="*/ 1519499 w 6385697"/>
                <a:gd name="connsiteY4" fmla="*/ 5470498 h 6003235"/>
                <a:gd name="connsiteX5" fmla="*/ 1495645 w 6385697"/>
                <a:gd name="connsiteY5" fmla="*/ 5438693 h 6003235"/>
                <a:gd name="connsiteX6" fmla="*/ 1463839 w 6385697"/>
                <a:gd name="connsiteY6" fmla="*/ 5375082 h 6003235"/>
                <a:gd name="connsiteX7" fmla="*/ 1439986 w 6385697"/>
                <a:gd name="connsiteY7" fmla="*/ 5359180 h 6003235"/>
                <a:gd name="connsiteX8" fmla="*/ 1376375 w 6385697"/>
                <a:gd name="connsiteY8" fmla="*/ 5279666 h 6003235"/>
                <a:gd name="connsiteX9" fmla="*/ 1336619 w 6385697"/>
                <a:gd name="connsiteY9" fmla="*/ 5216056 h 6003235"/>
                <a:gd name="connsiteX10" fmla="*/ 1320716 w 6385697"/>
                <a:gd name="connsiteY10" fmla="*/ 5192202 h 6003235"/>
                <a:gd name="connsiteX11" fmla="*/ 1304813 w 6385697"/>
                <a:gd name="connsiteY11" fmla="*/ 5160397 h 6003235"/>
                <a:gd name="connsiteX12" fmla="*/ 1249154 w 6385697"/>
                <a:gd name="connsiteY12" fmla="*/ 5104738 h 6003235"/>
                <a:gd name="connsiteX13" fmla="*/ 1217349 w 6385697"/>
                <a:gd name="connsiteY13" fmla="*/ 5080884 h 6003235"/>
                <a:gd name="connsiteX14" fmla="*/ 1193495 w 6385697"/>
                <a:gd name="connsiteY14" fmla="*/ 5064981 h 6003235"/>
                <a:gd name="connsiteX15" fmla="*/ 947005 w 6385697"/>
                <a:gd name="connsiteY15" fmla="*/ 5049079 h 6003235"/>
                <a:gd name="connsiteX16" fmla="*/ 867492 w 6385697"/>
                <a:gd name="connsiteY16" fmla="*/ 4961614 h 6003235"/>
                <a:gd name="connsiteX17" fmla="*/ 843638 w 6385697"/>
                <a:gd name="connsiteY17" fmla="*/ 4905955 h 6003235"/>
                <a:gd name="connsiteX18" fmla="*/ 835686 w 6385697"/>
                <a:gd name="connsiteY18" fmla="*/ 4882101 h 6003235"/>
                <a:gd name="connsiteX19" fmla="*/ 811832 w 6385697"/>
                <a:gd name="connsiteY19" fmla="*/ 4858247 h 6003235"/>
                <a:gd name="connsiteX20" fmla="*/ 795930 w 6385697"/>
                <a:gd name="connsiteY20" fmla="*/ 4826442 h 6003235"/>
                <a:gd name="connsiteX21" fmla="*/ 787979 w 6385697"/>
                <a:gd name="connsiteY21" fmla="*/ 4802588 h 6003235"/>
                <a:gd name="connsiteX22" fmla="*/ 764125 w 6385697"/>
                <a:gd name="connsiteY22" fmla="*/ 4770783 h 6003235"/>
                <a:gd name="connsiteX23" fmla="*/ 756173 w 6385697"/>
                <a:gd name="connsiteY23" fmla="*/ 4746929 h 6003235"/>
                <a:gd name="connsiteX24" fmla="*/ 732319 w 6385697"/>
                <a:gd name="connsiteY24" fmla="*/ 4731026 h 6003235"/>
                <a:gd name="connsiteX25" fmla="*/ 724368 w 6385697"/>
                <a:gd name="connsiteY25" fmla="*/ 4683319 h 6003235"/>
                <a:gd name="connsiteX26" fmla="*/ 716417 w 6385697"/>
                <a:gd name="connsiteY26" fmla="*/ 4651513 h 6003235"/>
                <a:gd name="connsiteX27" fmla="*/ 684612 w 6385697"/>
                <a:gd name="connsiteY27" fmla="*/ 4595854 h 6003235"/>
                <a:gd name="connsiteX28" fmla="*/ 636904 w 6385697"/>
                <a:gd name="connsiteY28" fmla="*/ 4564049 h 6003235"/>
                <a:gd name="connsiteX29" fmla="*/ 485829 w 6385697"/>
                <a:gd name="connsiteY29" fmla="*/ 4556098 h 6003235"/>
                <a:gd name="connsiteX30" fmla="*/ 398365 w 6385697"/>
                <a:gd name="connsiteY30" fmla="*/ 4532244 h 6003235"/>
                <a:gd name="connsiteX31" fmla="*/ 374511 w 6385697"/>
                <a:gd name="connsiteY31" fmla="*/ 4524293 h 6003235"/>
                <a:gd name="connsiteX32" fmla="*/ 334754 w 6385697"/>
                <a:gd name="connsiteY32" fmla="*/ 4516341 h 6003235"/>
                <a:gd name="connsiteX33" fmla="*/ 310900 w 6385697"/>
                <a:gd name="connsiteY33" fmla="*/ 4500439 h 6003235"/>
                <a:gd name="connsiteX34" fmla="*/ 287046 w 6385697"/>
                <a:gd name="connsiteY34" fmla="*/ 4476585 h 6003235"/>
                <a:gd name="connsiteX35" fmla="*/ 263192 w 6385697"/>
                <a:gd name="connsiteY35" fmla="*/ 4468633 h 6003235"/>
                <a:gd name="connsiteX36" fmla="*/ 247290 w 6385697"/>
                <a:gd name="connsiteY36" fmla="*/ 4444780 h 6003235"/>
                <a:gd name="connsiteX37" fmla="*/ 215485 w 6385697"/>
                <a:gd name="connsiteY37" fmla="*/ 4428877 h 6003235"/>
                <a:gd name="connsiteX38" fmla="*/ 167777 w 6385697"/>
                <a:gd name="connsiteY38" fmla="*/ 4389120 h 6003235"/>
                <a:gd name="connsiteX39" fmla="*/ 143923 w 6385697"/>
                <a:gd name="connsiteY39" fmla="*/ 4357315 h 6003235"/>
                <a:gd name="connsiteX40" fmla="*/ 112118 w 6385697"/>
                <a:gd name="connsiteY40" fmla="*/ 4309607 h 6003235"/>
                <a:gd name="connsiteX41" fmla="*/ 88264 w 6385697"/>
                <a:gd name="connsiteY41" fmla="*/ 4285753 h 6003235"/>
                <a:gd name="connsiteX42" fmla="*/ 56459 w 6385697"/>
                <a:gd name="connsiteY42" fmla="*/ 4230094 h 6003235"/>
                <a:gd name="connsiteX43" fmla="*/ 48507 w 6385697"/>
                <a:gd name="connsiteY43" fmla="*/ 4206240 h 6003235"/>
                <a:gd name="connsiteX44" fmla="*/ 40556 w 6385697"/>
                <a:gd name="connsiteY44" fmla="*/ 4174435 h 6003235"/>
                <a:gd name="connsiteX45" fmla="*/ 16702 w 6385697"/>
                <a:gd name="connsiteY45" fmla="*/ 4150581 h 6003235"/>
                <a:gd name="connsiteX46" fmla="*/ 32605 w 6385697"/>
                <a:gd name="connsiteY46" fmla="*/ 3880237 h 6003235"/>
                <a:gd name="connsiteX47" fmla="*/ 80312 w 6385697"/>
                <a:gd name="connsiteY47" fmla="*/ 3800724 h 6003235"/>
                <a:gd name="connsiteX48" fmla="*/ 96215 w 6385697"/>
                <a:gd name="connsiteY48" fmla="*/ 3776870 h 6003235"/>
                <a:gd name="connsiteX49" fmla="*/ 128020 w 6385697"/>
                <a:gd name="connsiteY49" fmla="*/ 3721211 h 6003235"/>
                <a:gd name="connsiteX50" fmla="*/ 135972 w 6385697"/>
                <a:gd name="connsiteY50" fmla="*/ 3697357 h 6003235"/>
                <a:gd name="connsiteX51" fmla="*/ 151874 w 6385697"/>
                <a:gd name="connsiteY51" fmla="*/ 3641698 h 6003235"/>
                <a:gd name="connsiteX52" fmla="*/ 159826 w 6385697"/>
                <a:gd name="connsiteY52" fmla="*/ 3427013 h 6003235"/>
                <a:gd name="connsiteX53" fmla="*/ 167777 w 6385697"/>
                <a:gd name="connsiteY53" fmla="*/ 3387256 h 6003235"/>
                <a:gd name="connsiteX54" fmla="*/ 199582 w 6385697"/>
                <a:gd name="connsiteY54" fmla="*/ 3339548 h 6003235"/>
                <a:gd name="connsiteX55" fmla="*/ 223436 w 6385697"/>
                <a:gd name="connsiteY55" fmla="*/ 3323646 h 6003235"/>
                <a:gd name="connsiteX56" fmla="*/ 302949 w 6385697"/>
                <a:gd name="connsiteY56" fmla="*/ 3299792 h 6003235"/>
                <a:gd name="connsiteX57" fmla="*/ 326803 w 6385697"/>
                <a:gd name="connsiteY57" fmla="*/ 3291840 h 6003235"/>
                <a:gd name="connsiteX58" fmla="*/ 366559 w 6385697"/>
                <a:gd name="connsiteY58" fmla="*/ 3275938 h 6003235"/>
                <a:gd name="connsiteX59" fmla="*/ 398365 w 6385697"/>
                <a:gd name="connsiteY59" fmla="*/ 3260035 h 6003235"/>
                <a:gd name="connsiteX60" fmla="*/ 438121 w 6385697"/>
                <a:gd name="connsiteY60" fmla="*/ 3252084 h 6003235"/>
                <a:gd name="connsiteX61" fmla="*/ 477878 w 6385697"/>
                <a:gd name="connsiteY61" fmla="*/ 3228230 h 6003235"/>
                <a:gd name="connsiteX62" fmla="*/ 509683 w 6385697"/>
                <a:gd name="connsiteY62" fmla="*/ 3220279 h 6003235"/>
                <a:gd name="connsiteX63" fmla="*/ 573293 w 6385697"/>
                <a:gd name="connsiteY63" fmla="*/ 3204376 h 6003235"/>
                <a:gd name="connsiteX64" fmla="*/ 628952 w 6385697"/>
                <a:gd name="connsiteY64" fmla="*/ 3172571 h 6003235"/>
                <a:gd name="connsiteX65" fmla="*/ 684612 w 6385697"/>
                <a:gd name="connsiteY65" fmla="*/ 3140766 h 6003235"/>
                <a:gd name="connsiteX66" fmla="*/ 724368 w 6385697"/>
                <a:gd name="connsiteY66" fmla="*/ 3124863 h 6003235"/>
                <a:gd name="connsiteX67" fmla="*/ 772076 w 6385697"/>
                <a:gd name="connsiteY67" fmla="*/ 3093058 h 6003235"/>
                <a:gd name="connsiteX68" fmla="*/ 819784 w 6385697"/>
                <a:gd name="connsiteY68" fmla="*/ 3069204 h 6003235"/>
                <a:gd name="connsiteX69" fmla="*/ 843638 w 6385697"/>
                <a:gd name="connsiteY69" fmla="*/ 3061253 h 6003235"/>
                <a:gd name="connsiteX70" fmla="*/ 931102 w 6385697"/>
                <a:gd name="connsiteY70" fmla="*/ 3005593 h 6003235"/>
                <a:gd name="connsiteX71" fmla="*/ 962907 w 6385697"/>
                <a:gd name="connsiteY71" fmla="*/ 2989691 h 6003235"/>
                <a:gd name="connsiteX72" fmla="*/ 986761 w 6385697"/>
                <a:gd name="connsiteY72" fmla="*/ 2965837 h 6003235"/>
                <a:gd name="connsiteX73" fmla="*/ 1042420 w 6385697"/>
                <a:gd name="connsiteY73" fmla="*/ 2926080 h 6003235"/>
                <a:gd name="connsiteX74" fmla="*/ 1082177 w 6385697"/>
                <a:gd name="connsiteY74" fmla="*/ 2894275 h 6003235"/>
                <a:gd name="connsiteX75" fmla="*/ 1113982 w 6385697"/>
                <a:gd name="connsiteY75" fmla="*/ 2862470 h 6003235"/>
                <a:gd name="connsiteX76" fmla="*/ 1129885 w 6385697"/>
                <a:gd name="connsiteY76" fmla="*/ 2838616 h 6003235"/>
                <a:gd name="connsiteX77" fmla="*/ 1153739 w 6385697"/>
                <a:gd name="connsiteY77" fmla="*/ 2822713 h 6003235"/>
                <a:gd name="connsiteX78" fmla="*/ 1185544 w 6385697"/>
                <a:gd name="connsiteY78" fmla="*/ 2790908 h 6003235"/>
                <a:gd name="connsiteX79" fmla="*/ 1233252 w 6385697"/>
                <a:gd name="connsiteY79" fmla="*/ 2735249 h 6003235"/>
                <a:gd name="connsiteX80" fmla="*/ 1249154 w 6385697"/>
                <a:gd name="connsiteY80" fmla="*/ 2703444 h 6003235"/>
                <a:gd name="connsiteX81" fmla="*/ 1328667 w 6385697"/>
                <a:gd name="connsiteY81" fmla="*/ 2600077 h 6003235"/>
                <a:gd name="connsiteX82" fmla="*/ 1352521 w 6385697"/>
                <a:gd name="connsiteY82" fmla="*/ 2568272 h 6003235"/>
                <a:gd name="connsiteX83" fmla="*/ 1376375 w 6385697"/>
                <a:gd name="connsiteY83" fmla="*/ 2536466 h 6003235"/>
                <a:gd name="connsiteX84" fmla="*/ 1408180 w 6385697"/>
                <a:gd name="connsiteY84" fmla="*/ 2504661 h 6003235"/>
                <a:gd name="connsiteX85" fmla="*/ 1447937 w 6385697"/>
                <a:gd name="connsiteY85" fmla="*/ 2464905 h 6003235"/>
                <a:gd name="connsiteX86" fmla="*/ 1487693 w 6385697"/>
                <a:gd name="connsiteY86" fmla="*/ 2425148 h 6003235"/>
                <a:gd name="connsiteX87" fmla="*/ 1511547 w 6385697"/>
                <a:gd name="connsiteY87" fmla="*/ 2393343 h 6003235"/>
                <a:gd name="connsiteX88" fmla="*/ 1543352 w 6385697"/>
                <a:gd name="connsiteY88" fmla="*/ 2369489 h 6003235"/>
                <a:gd name="connsiteX89" fmla="*/ 1583109 w 6385697"/>
                <a:gd name="connsiteY89" fmla="*/ 2337684 h 6003235"/>
                <a:gd name="connsiteX90" fmla="*/ 1622866 w 6385697"/>
                <a:gd name="connsiteY90" fmla="*/ 2289976 h 6003235"/>
                <a:gd name="connsiteX91" fmla="*/ 1686476 w 6385697"/>
                <a:gd name="connsiteY91" fmla="*/ 2242268 h 6003235"/>
                <a:gd name="connsiteX92" fmla="*/ 1702379 w 6385697"/>
                <a:gd name="connsiteY92" fmla="*/ 2218414 h 6003235"/>
                <a:gd name="connsiteX93" fmla="*/ 1758038 w 6385697"/>
                <a:gd name="connsiteY93" fmla="*/ 2162755 h 6003235"/>
                <a:gd name="connsiteX94" fmla="*/ 1773940 w 6385697"/>
                <a:gd name="connsiteY94" fmla="*/ 2138901 h 6003235"/>
                <a:gd name="connsiteX95" fmla="*/ 1821648 w 6385697"/>
                <a:gd name="connsiteY95" fmla="*/ 2091193 h 6003235"/>
                <a:gd name="connsiteX96" fmla="*/ 1845502 w 6385697"/>
                <a:gd name="connsiteY96" fmla="*/ 2043486 h 6003235"/>
                <a:gd name="connsiteX97" fmla="*/ 1869356 w 6385697"/>
                <a:gd name="connsiteY97" fmla="*/ 2019632 h 6003235"/>
                <a:gd name="connsiteX98" fmla="*/ 1885259 w 6385697"/>
                <a:gd name="connsiteY98" fmla="*/ 1987826 h 6003235"/>
                <a:gd name="connsiteX99" fmla="*/ 1901161 w 6385697"/>
                <a:gd name="connsiteY99" fmla="*/ 1963973 h 6003235"/>
                <a:gd name="connsiteX100" fmla="*/ 1925015 w 6385697"/>
                <a:gd name="connsiteY100" fmla="*/ 1900362 h 6003235"/>
                <a:gd name="connsiteX101" fmla="*/ 1948869 w 6385697"/>
                <a:gd name="connsiteY101" fmla="*/ 1828800 h 6003235"/>
                <a:gd name="connsiteX102" fmla="*/ 1932966 w 6385697"/>
                <a:gd name="connsiteY102" fmla="*/ 1765190 h 6003235"/>
                <a:gd name="connsiteX103" fmla="*/ 1909112 w 6385697"/>
                <a:gd name="connsiteY103" fmla="*/ 1757239 h 6003235"/>
                <a:gd name="connsiteX104" fmla="*/ 1861405 w 6385697"/>
                <a:gd name="connsiteY104" fmla="*/ 1725433 h 6003235"/>
                <a:gd name="connsiteX105" fmla="*/ 1837551 w 6385697"/>
                <a:gd name="connsiteY105" fmla="*/ 1709531 h 6003235"/>
                <a:gd name="connsiteX106" fmla="*/ 1813697 w 6385697"/>
                <a:gd name="connsiteY106" fmla="*/ 1693628 h 6003235"/>
                <a:gd name="connsiteX107" fmla="*/ 1805746 w 6385697"/>
                <a:gd name="connsiteY107" fmla="*/ 1661823 h 6003235"/>
                <a:gd name="connsiteX108" fmla="*/ 1813697 w 6385697"/>
                <a:gd name="connsiteY108" fmla="*/ 1550505 h 6003235"/>
                <a:gd name="connsiteX109" fmla="*/ 1837551 w 6385697"/>
                <a:gd name="connsiteY109" fmla="*/ 1502797 h 6003235"/>
                <a:gd name="connsiteX110" fmla="*/ 1885259 w 6385697"/>
                <a:gd name="connsiteY110" fmla="*/ 1455089 h 6003235"/>
                <a:gd name="connsiteX111" fmla="*/ 1909112 w 6385697"/>
                <a:gd name="connsiteY111" fmla="*/ 1431235 h 6003235"/>
                <a:gd name="connsiteX112" fmla="*/ 1932966 w 6385697"/>
                <a:gd name="connsiteY112" fmla="*/ 1399430 h 6003235"/>
                <a:gd name="connsiteX113" fmla="*/ 1980674 w 6385697"/>
                <a:gd name="connsiteY113" fmla="*/ 1367625 h 6003235"/>
                <a:gd name="connsiteX114" fmla="*/ 2028382 w 6385697"/>
                <a:gd name="connsiteY114" fmla="*/ 1343771 h 6003235"/>
                <a:gd name="connsiteX115" fmla="*/ 2052236 w 6385697"/>
                <a:gd name="connsiteY115" fmla="*/ 1327868 h 6003235"/>
                <a:gd name="connsiteX116" fmla="*/ 2099944 w 6385697"/>
                <a:gd name="connsiteY116" fmla="*/ 1311966 h 6003235"/>
                <a:gd name="connsiteX117" fmla="*/ 2179457 w 6385697"/>
                <a:gd name="connsiteY117" fmla="*/ 1264258 h 6003235"/>
                <a:gd name="connsiteX118" fmla="*/ 2203311 w 6385697"/>
                <a:gd name="connsiteY118" fmla="*/ 1256306 h 6003235"/>
                <a:gd name="connsiteX119" fmla="*/ 2266921 w 6385697"/>
                <a:gd name="connsiteY119" fmla="*/ 1232453 h 6003235"/>
                <a:gd name="connsiteX120" fmla="*/ 2298726 w 6385697"/>
                <a:gd name="connsiteY120" fmla="*/ 1216550 h 6003235"/>
                <a:gd name="connsiteX121" fmla="*/ 2322580 w 6385697"/>
                <a:gd name="connsiteY121" fmla="*/ 1200647 h 6003235"/>
                <a:gd name="connsiteX122" fmla="*/ 2370288 w 6385697"/>
                <a:gd name="connsiteY122" fmla="*/ 1184745 h 6003235"/>
                <a:gd name="connsiteX123" fmla="*/ 2394142 w 6385697"/>
                <a:gd name="connsiteY123" fmla="*/ 1176793 h 6003235"/>
                <a:gd name="connsiteX124" fmla="*/ 2449801 w 6385697"/>
                <a:gd name="connsiteY124" fmla="*/ 1144988 h 6003235"/>
                <a:gd name="connsiteX125" fmla="*/ 2481606 w 6385697"/>
                <a:gd name="connsiteY125" fmla="*/ 1137037 h 6003235"/>
                <a:gd name="connsiteX126" fmla="*/ 2577022 w 6385697"/>
                <a:gd name="connsiteY126" fmla="*/ 1057524 h 6003235"/>
                <a:gd name="connsiteX127" fmla="*/ 2600876 w 6385697"/>
                <a:gd name="connsiteY127" fmla="*/ 1033670 h 6003235"/>
                <a:gd name="connsiteX128" fmla="*/ 2632681 w 6385697"/>
                <a:gd name="connsiteY128" fmla="*/ 978011 h 6003235"/>
                <a:gd name="connsiteX129" fmla="*/ 2640632 w 6385697"/>
                <a:gd name="connsiteY129" fmla="*/ 874644 h 6003235"/>
                <a:gd name="connsiteX130" fmla="*/ 2664486 w 6385697"/>
                <a:gd name="connsiteY130" fmla="*/ 787180 h 6003235"/>
                <a:gd name="connsiteX131" fmla="*/ 2672438 w 6385697"/>
                <a:gd name="connsiteY131" fmla="*/ 763326 h 6003235"/>
                <a:gd name="connsiteX132" fmla="*/ 2712194 w 6385697"/>
                <a:gd name="connsiteY132" fmla="*/ 691764 h 6003235"/>
                <a:gd name="connsiteX133" fmla="*/ 2728097 w 6385697"/>
                <a:gd name="connsiteY133" fmla="*/ 667910 h 6003235"/>
                <a:gd name="connsiteX134" fmla="*/ 2751951 w 6385697"/>
                <a:gd name="connsiteY134" fmla="*/ 620202 h 6003235"/>
                <a:gd name="connsiteX135" fmla="*/ 2775805 w 6385697"/>
                <a:gd name="connsiteY135" fmla="*/ 532738 h 6003235"/>
                <a:gd name="connsiteX136" fmla="*/ 2767853 w 6385697"/>
                <a:gd name="connsiteY136" fmla="*/ 349858 h 6003235"/>
                <a:gd name="connsiteX137" fmla="*/ 2751951 w 6385697"/>
                <a:gd name="connsiteY137" fmla="*/ 286247 h 6003235"/>
                <a:gd name="connsiteX138" fmla="*/ 2696292 w 6385697"/>
                <a:gd name="connsiteY138" fmla="*/ 238540 h 6003235"/>
                <a:gd name="connsiteX139" fmla="*/ 2672438 w 6385697"/>
                <a:gd name="connsiteY139" fmla="*/ 230588 h 6003235"/>
                <a:gd name="connsiteX140" fmla="*/ 2624730 w 6385697"/>
                <a:gd name="connsiteY140" fmla="*/ 190832 h 6003235"/>
                <a:gd name="connsiteX141" fmla="*/ 2632681 w 6385697"/>
                <a:gd name="connsiteY141" fmla="*/ 87465 h 6003235"/>
                <a:gd name="connsiteX142" fmla="*/ 2664486 w 6385697"/>
                <a:gd name="connsiteY142" fmla="*/ 55660 h 6003235"/>
                <a:gd name="connsiteX143" fmla="*/ 2672438 w 6385697"/>
                <a:gd name="connsiteY143" fmla="*/ 31806 h 6003235"/>
                <a:gd name="connsiteX144" fmla="*/ 2759902 w 6385697"/>
                <a:gd name="connsiteY144" fmla="*/ 0 h 6003235"/>
                <a:gd name="connsiteX145" fmla="*/ 2918928 w 6385697"/>
                <a:gd name="connsiteY145" fmla="*/ 7952 h 6003235"/>
                <a:gd name="connsiteX146" fmla="*/ 2966636 w 6385697"/>
                <a:gd name="connsiteY146" fmla="*/ 55660 h 6003235"/>
                <a:gd name="connsiteX147" fmla="*/ 2974587 w 6385697"/>
                <a:gd name="connsiteY147" fmla="*/ 79513 h 6003235"/>
                <a:gd name="connsiteX148" fmla="*/ 3014344 w 6385697"/>
                <a:gd name="connsiteY148" fmla="*/ 135173 h 6003235"/>
                <a:gd name="connsiteX149" fmla="*/ 3046149 w 6385697"/>
                <a:gd name="connsiteY149" fmla="*/ 166978 h 6003235"/>
                <a:gd name="connsiteX150" fmla="*/ 3062052 w 6385697"/>
                <a:gd name="connsiteY150" fmla="*/ 198783 h 6003235"/>
                <a:gd name="connsiteX151" fmla="*/ 3077954 w 6385697"/>
                <a:gd name="connsiteY151" fmla="*/ 222637 h 6003235"/>
                <a:gd name="connsiteX152" fmla="*/ 3117711 w 6385697"/>
                <a:gd name="connsiteY152" fmla="*/ 310101 h 6003235"/>
                <a:gd name="connsiteX153" fmla="*/ 3157467 w 6385697"/>
                <a:gd name="connsiteY153" fmla="*/ 357809 h 6003235"/>
                <a:gd name="connsiteX154" fmla="*/ 3213126 w 6385697"/>
                <a:gd name="connsiteY154" fmla="*/ 445273 h 6003235"/>
                <a:gd name="connsiteX155" fmla="*/ 3244932 w 6385697"/>
                <a:gd name="connsiteY155" fmla="*/ 492981 h 6003235"/>
                <a:gd name="connsiteX156" fmla="*/ 3260834 w 6385697"/>
                <a:gd name="connsiteY156" fmla="*/ 524786 h 6003235"/>
                <a:gd name="connsiteX157" fmla="*/ 3308542 w 6385697"/>
                <a:gd name="connsiteY157" fmla="*/ 588397 h 6003235"/>
                <a:gd name="connsiteX158" fmla="*/ 3324445 w 6385697"/>
                <a:gd name="connsiteY158" fmla="*/ 612251 h 6003235"/>
                <a:gd name="connsiteX159" fmla="*/ 3348299 w 6385697"/>
                <a:gd name="connsiteY159" fmla="*/ 628153 h 6003235"/>
                <a:gd name="connsiteX160" fmla="*/ 3364201 w 6385697"/>
                <a:gd name="connsiteY160" fmla="*/ 652007 h 6003235"/>
                <a:gd name="connsiteX161" fmla="*/ 3380104 w 6385697"/>
                <a:gd name="connsiteY161" fmla="*/ 683813 h 6003235"/>
                <a:gd name="connsiteX162" fmla="*/ 3411909 w 6385697"/>
                <a:gd name="connsiteY162" fmla="*/ 699715 h 6003235"/>
                <a:gd name="connsiteX163" fmla="*/ 3419860 w 6385697"/>
                <a:gd name="connsiteY163" fmla="*/ 723569 h 6003235"/>
                <a:gd name="connsiteX164" fmla="*/ 3467568 w 6385697"/>
                <a:gd name="connsiteY164" fmla="*/ 755374 h 6003235"/>
                <a:gd name="connsiteX165" fmla="*/ 3483471 w 6385697"/>
                <a:gd name="connsiteY165" fmla="*/ 779228 h 6003235"/>
                <a:gd name="connsiteX166" fmla="*/ 3507325 w 6385697"/>
                <a:gd name="connsiteY166" fmla="*/ 795131 h 6003235"/>
                <a:gd name="connsiteX167" fmla="*/ 3555032 w 6385697"/>
                <a:gd name="connsiteY167" fmla="*/ 834887 h 6003235"/>
                <a:gd name="connsiteX168" fmla="*/ 3634546 w 6385697"/>
                <a:gd name="connsiteY168" fmla="*/ 866693 h 6003235"/>
                <a:gd name="connsiteX169" fmla="*/ 3658399 w 6385697"/>
                <a:gd name="connsiteY169" fmla="*/ 882595 h 6003235"/>
                <a:gd name="connsiteX170" fmla="*/ 3698156 w 6385697"/>
                <a:gd name="connsiteY170" fmla="*/ 890546 h 6003235"/>
                <a:gd name="connsiteX171" fmla="*/ 3722010 w 6385697"/>
                <a:gd name="connsiteY171" fmla="*/ 898498 h 6003235"/>
                <a:gd name="connsiteX172" fmla="*/ 4167283 w 6385697"/>
                <a:gd name="connsiteY172" fmla="*/ 914400 h 6003235"/>
                <a:gd name="connsiteX173" fmla="*/ 4214991 w 6385697"/>
                <a:gd name="connsiteY173" fmla="*/ 954157 h 6003235"/>
                <a:gd name="connsiteX174" fmla="*/ 4222942 w 6385697"/>
                <a:gd name="connsiteY174" fmla="*/ 978011 h 6003235"/>
                <a:gd name="connsiteX175" fmla="*/ 4246796 w 6385697"/>
                <a:gd name="connsiteY175" fmla="*/ 993913 h 6003235"/>
                <a:gd name="connsiteX176" fmla="*/ 4270650 w 6385697"/>
                <a:gd name="connsiteY176" fmla="*/ 1017767 h 6003235"/>
                <a:gd name="connsiteX177" fmla="*/ 4286552 w 6385697"/>
                <a:gd name="connsiteY177" fmla="*/ 1049573 h 6003235"/>
                <a:gd name="connsiteX178" fmla="*/ 4310406 w 6385697"/>
                <a:gd name="connsiteY178" fmla="*/ 1065475 h 6003235"/>
                <a:gd name="connsiteX179" fmla="*/ 4358114 w 6385697"/>
                <a:gd name="connsiteY179" fmla="*/ 1097280 h 6003235"/>
                <a:gd name="connsiteX180" fmla="*/ 4684118 w 6385697"/>
                <a:gd name="connsiteY180" fmla="*/ 1089329 h 6003235"/>
                <a:gd name="connsiteX181" fmla="*/ 4723874 w 6385697"/>
                <a:gd name="connsiteY181" fmla="*/ 1081378 h 6003235"/>
                <a:gd name="connsiteX182" fmla="*/ 4890852 w 6385697"/>
                <a:gd name="connsiteY182" fmla="*/ 1097280 h 6003235"/>
                <a:gd name="connsiteX183" fmla="*/ 4970365 w 6385697"/>
                <a:gd name="connsiteY183" fmla="*/ 1113183 h 6003235"/>
                <a:gd name="connsiteX184" fmla="*/ 5018072 w 6385697"/>
                <a:gd name="connsiteY184" fmla="*/ 1129086 h 6003235"/>
                <a:gd name="connsiteX185" fmla="*/ 5105537 w 6385697"/>
                <a:gd name="connsiteY185" fmla="*/ 1144988 h 6003235"/>
                <a:gd name="connsiteX186" fmla="*/ 5145293 w 6385697"/>
                <a:gd name="connsiteY186" fmla="*/ 1168842 h 6003235"/>
                <a:gd name="connsiteX187" fmla="*/ 5185050 w 6385697"/>
                <a:gd name="connsiteY187" fmla="*/ 1176793 h 6003235"/>
                <a:gd name="connsiteX188" fmla="*/ 5216855 w 6385697"/>
                <a:gd name="connsiteY188" fmla="*/ 1184745 h 6003235"/>
                <a:gd name="connsiteX189" fmla="*/ 5264563 w 6385697"/>
                <a:gd name="connsiteY189" fmla="*/ 1200647 h 6003235"/>
                <a:gd name="connsiteX190" fmla="*/ 5312271 w 6385697"/>
                <a:gd name="connsiteY190" fmla="*/ 1232453 h 6003235"/>
                <a:gd name="connsiteX191" fmla="*/ 5375881 w 6385697"/>
                <a:gd name="connsiteY191" fmla="*/ 1264258 h 6003235"/>
                <a:gd name="connsiteX192" fmla="*/ 5399735 w 6385697"/>
                <a:gd name="connsiteY192" fmla="*/ 1280160 h 6003235"/>
                <a:gd name="connsiteX193" fmla="*/ 5447443 w 6385697"/>
                <a:gd name="connsiteY193" fmla="*/ 1296063 h 6003235"/>
                <a:gd name="connsiteX194" fmla="*/ 5519005 w 6385697"/>
                <a:gd name="connsiteY194" fmla="*/ 1351722 h 6003235"/>
                <a:gd name="connsiteX195" fmla="*/ 5582615 w 6385697"/>
                <a:gd name="connsiteY195" fmla="*/ 1383527 h 6003235"/>
                <a:gd name="connsiteX196" fmla="*/ 5614420 w 6385697"/>
                <a:gd name="connsiteY196" fmla="*/ 1399430 h 6003235"/>
                <a:gd name="connsiteX197" fmla="*/ 5638274 w 6385697"/>
                <a:gd name="connsiteY197" fmla="*/ 1423284 h 6003235"/>
                <a:gd name="connsiteX198" fmla="*/ 5662128 w 6385697"/>
                <a:gd name="connsiteY198" fmla="*/ 1439186 h 6003235"/>
                <a:gd name="connsiteX199" fmla="*/ 5654177 w 6385697"/>
                <a:gd name="connsiteY199" fmla="*/ 1494846 h 6003235"/>
                <a:gd name="connsiteX200" fmla="*/ 5630323 w 6385697"/>
                <a:gd name="connsiteY200" fmla="*/ 1518700 h 6003235"/>
                <a:gd name="connsiteX201" fmla="*/ 5590566 w 6385697"/>
                <a:gd name="connsiteY201" fmla="*/ 1526651 h 6003235"/>
                <a:gd name="connsiteX202" fmla="*/ 5566712 w 6385697"/>
                <a:gd name="connsiteY202" fmla="*/ 1534602 h 6003235"/>
                <a:gd name="connsiteX203" fmla="*/ 5455394 w 6385697"/>
                <a:gd name="connsiteY203" fmla="*/ 1550505 h 6003235"/>
                <a:gd name="connsiteX204" fmla="*/ 5439492 w 6385697"/>
                <a:gd name="connsiteY204" fmla="*/ 1598213 h 6003235"/>
                <a:gd name="connsiteX205" fmla="*/ 5431540 w 6385697"/>
                <a:gd name="connsiteY205" fmla="*/ 1622066 h 6003235"/>
                <a:gd name="connsiteX206" fmla="*/ 5415638 w 6385697"/>
                <a:gd name="connsiteY206" fmla="*/ 1717482 h 6003235"/>
                <a:gd name="connsiteX207" fmla="*/ 5423589 w 6385697"/>
                <a:gd name="connsiteY207" fmla="*/ 1773141 h 6003235"/>
                <a:gd name="connsiteX208" fmla="*/ 5487199 w 6385697"/>
                <a:gd name="connsiteY208" fmla="*/ 1884460 h 6003235"/>
                <a:gd name="connsiteX209" fmla="*/ 5511053 w 6385697"/>
                <a:gd name="connsiteY209" fmla="*/ 1908313 h 6003235"/>
                <a:gd name="connsiteX210" fmla="*/ 5519005 w 6385697"/>
                <a:gd name="connsiteY210" fmla="*/ 1940119 h 6003235"/>
                <a:gd name="connsiteX211" fmla="*/ 5534907 w 6385697"/>
                <a:gd name="connsiteY211" fmla="*/ 1987826 h 6003235"/>
                <a:gd name="connsiteX212" fmla="*/ 5550810 w 6385697"/>
                <a:gd name="connsiteY212" fmla="*/ 2099145 h 6003235"/>
                <a:gd name="connsiteX213" fmla="*/ 5566712 w 6385697"/>
                <a:gd name="connsiteY213" fmla="*/ 2146853 h 6003235"/>
                <a:gd name="connsiteX214" fmla="*/ 5590566 w 6385697"/>
                <a:gd name="connsiteY214" fmla="*/ 2162755 h 6003235"/>
                <a:gd name="connsiteX215" fmla="*/ 5638274 w 6385697"/>
                <a:gd name="connsiteY215" fmla="*/ 2226366 h 6003235"/>
                <a:gd name="connsiteX216" fmla="*/ 5654177 w 6385697"/>
                <a:gd name="connsiteY216" fmla="*/ 2250220 h 6003235"/>
                <a:gd name="connsiteX217" fmla="*/ 5701885 w 6385697"/>
                <a:gd name="connsiteY217" fmla="*/ 2282025 h 6003235"/>
                <a:gd name="connsiteX218" fmla="*/ 5749592 w 6385697"/>
                <a:gd name="connsiteY218" fmla="*/ 2313830 h 6003235"/>
                <a:gd name="connsiteX219" fmla="*/ 5773446 w 6385697"/>
                <a:gd name="connsiteY219" fmla="*/ 2329733 h 6003235"/>
                <a:gd name="connsiteX220" fmla="*/ 5837057 w 6385697"/>
                <a:gd name="connsiteY220" fmla="*/ 2361538 h 6003235"/>
                <a:gd name="connsiteX221" fmla="*/ 5916570 w 6385697"/>
                <a:gd name="connsiteY221" fmla="*/ 2353586 h 6003235"/>
                <a:gd name="connsiteX222" fmla="*/ 5908619 w 6385697"/>
                <a:gd name="connsiteY222" fmla="*/ 2282025 h 6003235"/>
                <a:gd name="connsiteX223" fmla="*/ 5892716 w 6385697"/>
                <a:gd name="connsiteY223" fmla="*/ 2210463 h 6003235"/>
                <a:gd name="connsiteX224" fmla="*/ 5900667 w 6385697"/>
                <a:gd name="connsiteY224" fmla="*/ 2146853 h 6003235"/>
                <a:gd name="connsiteX225" fmla="*/ 5932472 w 6385697"/>
                <a:gd name="connsiteY225" fmla="*/ 2122999 h 6003235"/>
                <a:gd name="connsiteX226" fmla="*/ 5980180 w 6385697"/>
                <a:gd name="connsiteY226" fmla="*/ 2099145 h 6003235"/>
                <a:gd name="connsiteX227" fmla="*/ 6043791 w 6385697"/>
                <a:gd name="connsiteY227" fmla="*/ 2107096 h 6003235"/>
                <a:gd name="connsiteX228" fmla="*/ 6051742 w 6385697"/>
                <a:gd name="connsiteY228" fmla="*/ 2130950 h 6003235"/>
                <a:gd name="connsiteX229" fmla="*/ 6067645 w 6385697"/>
                <a:gd name="connsiteY229" fmla="*/ 2154804 h 6003235"/>
                <a:gd name="connsiteX230" fmla="*/ 6099450 w 6385697"/>
                <a:gd name="connsiteY230" fmla="*/ 2218414 h 6003235"/>
                <a:gd name="connsiteX231" fmla="*/ 6115352 w 6385697"/>
                <a:gd name="connsiteY231" fmla="*/ 2250220 h 6003235"/>
                <a:gd name="connsiteX232" fmla="*/ 6147158 w 6385697"/>
                <a:gd name="connsiteY232" fmla="*/ 2297927 h 6003235"/>
                <a:gd name="connsiteX233" fmla="*/ 6163060 w 6385697"/>
                <a:gd name="connsiteY233" fmla="*/ 2663687 h 6003235"/>
                <a:gd name="connsiteX234" fmla="*/ 6186914 w 6385697"/>
                <a:gd name="connsiteY234" fmla="*/ 2743200 h 6003235"/>
                <a:gd name="connsiteX235" fmla="*/ 6202817 w 6385697"/>
                <a:gd name="connsiteY235" fmla="*/ 2790908 h 6003235"/>
                <a:gd name="connsiteX236" fmla="*/ 6202817 w 6385697"/>
                <a:gd name="connsiteY236" fmla="*/ 2989691 h 6003235"/>
                <a:gd name="connsiteX237" fmla="*/ 6194866 w 6385697"/>
                <a:gd name="connsiteY237" fmla="*/ 3013545 h 6003235"/>
                <a:gd name="connsiteX238" fmla="*/ 6186914 w 6385697"/>
                <a:gd name="connsiteY238" fmla="*/ 3053301 h 6003235"/>
                <a:gd name="connsiteX239" fmla="*/ 6155109 w 6385697"/>
                <a:gd name="connsiteY239" fmla="*/ 3108960 h 6003235"/>
                <a:gd name="connsiteX240" fmla="*/ 6139206 w 6385697"/>
                <a:gd name="connsiteY240" fmla="*/ 3140766 h 6003235"/>
                <a:gd name="connsiteX241" fmla="*/ 6123304 w 6385697"/>
                <a:gd name="connsiteY241" fmla="*/ 3164620 h 6003235"/>
                <a:gd name="connsiteX242" fmla="*/ 6115352 w 6385697"/>
                <a:gd name="connsiteY242" fmla="*/ 3188473 h 6003235"/>
                <a:gd name="connsiteX243" fmla="*/ 6099450 w 6385697"/>
                <a:gd name="connsiteY243" fmla="*/ 3212327 h 6003235"/>
                <a:gd name="connsiteX244" fmla="*/ 6091499 w 6385697"/>
                <a:gd name="connsiteY244" fmla="*/ 3236181 h 6003235"/>
                <a:gd name="connsiteX245" fmla="*/ 6059693 w 6385697"/>
                <a:gd name="connsiteY245" fmla="*/ 3283889 h 6003235"/>
                <a:gd name="connsiteX246" fmla="*/ 6035839 w 6385697"/>
                <a:gd name="connsiteY246" fmla="*/ 3347500 h 6003235"/>
                <a:gd name="connsiteX247" fmla="*/ 6019937 w 6385697"/>
                <a:gd name="connsiteY247" fmla="*/ 3395207 h 6003235"/>
                <a:gd name="connsiteX248" fmla="*/ 6004034 w 6385697"/>
                <a:gd name="connsiteY248" fmla="*/ 3458818 h 6003235"/>
                <a:gd name="connsiteX249" fmla="*/ 5988132 w 6385697"/>
                <a:gd name="connsiteY249" fmla="*/ 3490623 h 6003235"/>
                <a:gd name="connsiteX250" fmla="*/ 5980180 w 6385697"/>
                <a:gd name="connsiteY250" fmla="*/ 3562185 h 6003235"/>
                <a:gd name="connsiteX251" fmla="*/ 5988132 w 6385697"/>
                <a:gd name="connsiteY251" fmla="*/ 3816626 h 6003235"/>
                <a:gd name="connsiteX252" fmla="*/ 5996083 w 6385697"/>
                <a:gd name="connsiteY252" fmla="*/ 3848432 h 6003235"/>
                <a:gd name="connsiteX253" fmla="*/ 6011986 w 6385697"/>
                <a:gd name="connsiteY253" fmla="*/ 3880237 h 6003235"/>
                <a:gd name="connsiteX254" fmla="*/ 6027888 w 6385697"/>
                <a:gd name="connsiteY254" fmla="*/ 3904091 h 6003235"/>
                <a:gd name="connsiteX255" fmla="*/ 6075596 w 6385697"/>
                <a:gd name="connsiteY255" fmla="*/ 3951799 h 6003235"/>
                <a:gd name="connsiteX256" fmla="*/ 6147158 w 6385697"/>
                <a:gd name="connsiteY256" fmla="*/ 3991555 h 6003235"/>
                <a:gd name="connsiteX257" fmla="*/ 6178963 w 6385697"/>
                <a:gd name="connsiteY257" fmla="*/ 4015409 h 6003235"/>
                <a:gd name="connsiteX258" fmla="*/ 6202817 w 6385697"/>
                <a:gd name="connsiteY258" fmla="*/ 4039263 h 6003235"/>
                <a:gd name="connsiteX259" fmla="*/ 6234622 w 6385697"/>
                <a:gd name="connsiteY259" fmla="*/ 4055166 h 6003235"/>
                <a:gd name="connsiteX260" fmla="*/ 6282330 w 6385697"/>
                <a:gd name="connsiteY260" fmla="*/ 4086971 h 6003235"/>
                <a:gd name="connsiteX261" fmla="*/ 6314135 w 6385697"/>
                <a:gd name="connsiteY261" fmla="*/ 4134679 h 6003235"/>
                <a:gd name="connsiteX262" fmla="*/ 6330038 w 6385697"/>
                <a:gd name="connsiteY262" fmla="*/ 4158533 h 6003235"/>
                <a:gd name="connsiteX263" fmla="*/ 6353892 w 6385697"/>
                <a:gd name="connsiteY263" fmla="*/ 4214192 h 6003235"/>
                <a:gd name="connsiteX264" fmla="*/ 6369794 w 6385697"/>
                <a:gd name="connsiteY264" fmla="*/ 4253948 h 6003235"/>
                <a:gd name="connsiteX265" fmla="*/ 6385697 w 6385697"/>
                <a:gd name="connsiteY265" fmla="*/ 4309607 h 6003235"/>
                <a:gd name="connsiteX266" fmla="*/ 6377746 w 6385697"/>
                <a:gd name="connsiteY266" fmla="*/ 4428877 h 6003235"/>
                <a:gd name="connsiteX267" fmla="*/ 6361843 w 6385697"/>
                <a:gd name="connsiteY267" fmla="*/ 4452731 h 6003235"/>
                <a:gd name="connsiteX268" fmla="*/ 6314135 w 6385697"/>
                <a:gd name="connsiteY268" fmla="*/ 4468633 h 6003235"/>
                <a:gd name="connsiteX269" fmla="*/ 6266427 w 6385697"/>
                <a:gd name="connsiteY269" fmla="*/ 4484536 h 6003235"/>
                <a:gd name="connsiteX270" fmla="*/ 6210768 w 6385697"/>
                <a:gd name="connsiteY270" fmla="*/ 4492487 h 6003235"/>
                <a:gd name="connsiteX271" fmla="*/ 5884765 w 6385697"/>
                <a:gd name="connsiteY271" fmla="*/ 4516341 h 6003235"/>
                <a:gd name="connsiteX272" fmla="*/ 5821154 w 6385697"/>
                <a:gd name="connsiteY272" fmla="*/ 4532244 h 6003235"/>
                <a:gd name="connsiteX273" fmla="*/ 5797300 w 6385697"/>
                <a:gd name="connsiteY273" fmla="*/ 4548146 h 6003235"/>
                <a:gd name="connsiteX274" fmla="*/ 5765495 w 6385697"/>
                <a:gd name="connsiteY274" fmla="*/ 4595854 h 6003235"/>
                <a:gd name="connsiteX275" fmla="*/ 5725739 w 6385697"/>
                <a:gd name="connsiteY275" fmla="*/ 4651513 h 6003235"/>
                <a:gd name="connsiteX276" fmla="*/ 5670079 w 6385697"/>
                <a:gd name="connsiteY276" fmla="*/ 4699221 h 6003235"/>
                <a:gd name="connsiteX277" fmla="*/ 5622372 w 6385697"/>
                <a:gd name="connsiteY277" fmla="*/ 4746929 h 6003235"/>
                <a:gd name="connsiteX278" fmla="*/ 5590566 w 6385697"/>
                <a:gd name="connsiteY278" fmla="*/ 4794637 h 6003235"/>
                <a:gd name="connsiteX279" fmla="*/ 5574664 w 6385697"/>
                <a:gd name="connsiteY279" fmla="*/ 4850296 h 6003235"/>
                <a:gd name="connsiteX280" fmla="*/ 5542859 w 6385697"/>
                <a:gd name="connsiteY280" fmla="*/ 4898004 h 6003235"/>
                <a:gd name="connsiteX281" fmla="*/ 5503102 w 6385697"/>
                <a:gd name="connsiteY281" fmla="*/ 4945712 h 6003235"/>
                <a:gd name="connsiteX282" fmla="*/ 5479248 w 6385697"/>
                <a:gd name="connsiteY282" fmla="*/ 4953663 h 6003235"/>
                <a:gd name="connsiteX283" fmla="*/ 5455394 w 6385697"/>
                <a:gd name="connsiteY283" fmla="*/ 4977517 h 6003235"/>
                <a:gd name="connsiteX284" fmla="*/ 5407686 w 6385697"/>
                <a:gd name="connsiteY284" fmla="*/ 5009322 h 6003235"/>
                <a:gd name="connsiteX285" fmla="*/ 5415638 w 6385697"/>
                <a:gd name="connsiteY285" fmla="*/ 5136543 h 6003235"/>
                <a:gd name="connsiteX286" fmla="*/ 5423589 w 6385697"/>
                <a:gd name="connsiteY286" fmla="*/ 5184251 h 6003235"/>
                <a:gd name="connsiteX287" fmla="*/ 5407686 w 6385697"/>
                <a:gd name="connsiteY287" fmla="*/ 5295569 h 6003235"/>
                <a:gd name="connsiteX288" fmla="*/ 5391784 w 6385697"/>
                <a:gd name="connsiteY288" fmla="*/ 5319423 h 6003235"/>
                <a:gd name="connsiteX289" fmla="*/ 5344076 w 6385697"/>
                <a:gd name="connsiteY289" fmla="*/ 5367131 h 6003235"/>
                <a:gd name="connsiteX290" fmla="*/ 5296368 w 6385697"/>
                <a:gd name="connsiteY290" fmla="*/ 5406887 h 6003235"/>
                <a:gd name="connsiteX291" fmla="*/ 5264563 w 6385697"/>
                <a:gd name="connsiteY291" fmla="*/ 5414839 h 6003235"/>
                <a:gd name="connsiteX292" fmla="*/ 5208904 w 6385697"/>
                <a:gd name="connsiteY292" fmla="*/ 5438693 h 6003235"/>
                <a:gd name="connsiteX293" fmla="*/ 4779533 w 6385697"/>
                <a:gd name="connsiteY293" fmla="*/ 5438693 h 6003235"/>
                <a:gd name="connsiteX294" fmla="*/ 4755679 w 6385697"/>
                <a:gd name="connsiteY294" fmla="*/ 5454595 h 6003235"/>
                <a:gd name="connsiteX295" fmla="*/ 4731826 w 6385697"/>
                <a:gd name="connsiteY295" fmla="*/ 5462546 h 6003235"/>
                <a:gd name="connsiteX296" fmla="*/ 4660264 w 6385697"/>
                <a:gd name="connsiteY296" fmla="*/ 5494352 h 6003235"/>
                <a:gd name="connsiteX297" fmla="*/ 4636410 w 6385697"/>
                <a:gd name="connsiteY297" fmla="*/ 5510254 h 6003235"/>
                <a:gd name="connsiteX298" fmla="*/ 4596653 w 6385697"/>
                <a:gd name="connsiteY298" fmla="*/ 5518206 h 6003235"/>
                <a:gd name="connsiteX299" fmla="*/ 4525092 w 6385697"/>
                <a:gd name="connsiteY299" fmla="*/ 5542060 h 6003235"/>
                <a:gd name="connsiteX300" fmla="*/ 4501238 w 6385697"/>
                <a:gd name="connsiteY300" fmla="*/ 5550011 h 6003235"/>
                <a:gd name="connsiteX301" fmla="*/ 4421725 w 6385697"/>
                <a:gd name="connsiteY301" fmla="*/ 5589767 h 6003235"/>
                <a:gd name="connsiteX302" fmla="*/ 4278601 w 6385697"/>
                <a:gd name="connsiteY302" fmla="*/ 5621573 h 6003235"/>
                <a:gd name="connsiteX303" fmla="*/ 4238845 w 6385697"/>
                <a:gd name="connsiteY303" fmla="*/ 5629524 h 6003235"/>
                <a:gd name="connsiteX304" fmla="*/ 4143429 w 6385697"/>
                <a:gd name="connsiteY304" fmla="*/ 5645426 h 6003235"/>
                <a:gd name="connsiteX305" fmla="*/ 4087770 w 6385697"/>
                <a:gd name="connsiteY305" fmla="*/ 5661329 h 6003235"/>
                <a:gd name="connsiteX306" fmla="*/ 3896939 w 6385697"/>
                <a:gd name="connsiteY306" fmla="*/ 5653378 h 6003235"/>
                <a:gd name="connsiteX307" fmla="*/ 3873085 w 6385697"/>
                <a:gd name="connsiteY307" fmla="*/ 5637475 h 6003235"/>
                <a:gd name="connsiteX308" fmla="*/ 3825377 w 6385697"/>
                <a:gd name="connsiteY308" fmla="*/ 5589767 h 6003235"/>
                <a:gd name="connsiteX309" fmla="*/ 3801523 w 6385697"/>
                <a:gd name="connsiteY309" fmla="*/ 5565913 h 6003235"/>
                <a:gd name="connsiteX310" fmla="*/ 3761766 w 6385697"/>
                <a:gd name="connsiteY310" fmla="*/ 5510254 h 6003235"/>
                <a:gd name="connsiteX311" fmla="*/ 3722010 w 6385697"/>
                <a:gd name="connsiteY311" fmla="*/ 5494352 h 6003235"/>
                <a:gd name="connsiteX312" fmla="*/ 3682253 w 6385697"/>
                <a:gd name="connsiteY312" fmla="*/ 5470498 h 6003235"/>
                <a:gd name="connsiteX313" fmla="*/ 3634546 w 6385697"/>
                <a:gd name="connsiteY313" fmla="*/ 5454595 h 6003235"/>
                <a:gd name="connsiteX314" fmla="*/ 3610692 w 6385697"/>
                <a:gd name="connsiteY314" fmla="*/ 5446644 h 6003235"/>
                <a:gd name="connsiteX315" fmla="*/ 3586838 w 6385697"/>
                <a:gd name="connsiteY315" fmla="*/ 5454595 h 6003235"/>
                <a:gd name="connsiteX316" fmla="*/ 3578886 w 6385697"/>
                <a:gd name="connsiteY316" fmla="*/ 5486400 h 6003235"/>
                <a:gd name="connsiteX317" fmla="*/ 3562984 w 6385697"/>
                <a:gd name="connsiteY317" fmla="*/ 5534108 h 6003235"/>
                <a:gd name="connsiteX318" fmla="*/ 3555032 w 6385697"/>
                <a:gd name="connsiteY318" fmla="*/ 5621573 h 6003235"/>
                <a:gd name="connsiteX319" fmla="*/ 3515276 w 6385697"/>
                <a:gd name="connsiteY319" fmla="*/ 5669280 h 6003235"/>
                <a:gd name="connsiteX320" fmla="*/ 3491422 w 6385697"/>
                <a:gd name="connsiteY320" fmla="*/ 5677232 h 6003235"/>
                <a:gd name="connsiteX321" fmla="*/ 3443714 w 6385697"/>
                <a:gd name="connsiteY321" fmla="*/ 5669280 h 6003235"/>
                <a:gd name="connsiteX322" fmla="*/ 3427812 w 6385697"/>
                <a:gd name="connsiteY322" fmla="*/ 5645426 h 6003235"/>
                <a:gd name="connsiteX323" fmla="*/ 3380104 w 6385697"/>
                <a:gd name="connsiteY323" fmla="*/ 5605670 h 6003235"/>
                <a:gd name="connsiteX324" fmla="*/ 3189272 w 6385697"/>
                <a:gd name="connsiteY324" fmla="*/ 5613621 h 6003235"/>
                <a:gd name="connsiteX325" fmla="*/ 3141565 w 6385697"/>
                <a:gd name="connsiteY325" fmla="*/ 5645426 h 6003235"/>
                <a:gd name="connsiteX326" fmla="*/ 3093857 w 6385697"/>
                <a:gd name="connsiteY326" fmla="*/ 5669280 h 6003235"/>
                <a:gd name="connsiteX327" fmla="*/ 3062052 w 6385697"/>
                <a:gd name="connsiteY327" fmla="*/ 5716988 h 6003235"/>
                <a:gd name="connsiteX328" fmla="*/ 3046149 w 6385697"/>
                <a:gd name="connsiteY328" fmla="*/ 5740842 h 6003235"/>
                <a:gd name="connsiteX329" fmla="*/ 3038198 w 6385697"/>
                <a:gd name="connsiteY329" fmla="*/ 5868063 h 6003235"/>
                <a:gd name="connsiteX330" fmla="*/ 3030246 w 6385697"/>
                <a:gd name="connsiteY330" fmla="*/ 5907820 h 6003235"/>
                <a:gd name="connsiteX331" fmla="*/ 2982539 w 6385697"/>
                <a:gd name="connsiteY331" fmla="*/ 5955527 h 6003235"/>
                <a:gd name="connsiteX332" fmla="*/ 2942782 w 6385697"/>
                <a:gd name="connsiteY332" fmla="*/ 5979381 h 6003235"/>
                <a:gd name="connsiteX333" fmla="*/ 2910977 w 6385697"/>
                <a:gd name="connsiteY333" fmla="*/ 5987333 h 6003235"/>
                <a:gd name="connsiteX334" fmla="*/ 2767853 w 6385697"/>
                <a:gd name="connsiteY334" fmla="*/ 6003235 h 6003235"/>
                <a:gd name="connsiteX335" fmla="*/ 2537266 w 6385697"/>
                <a:gd name="connsiteY335" fmla="*/ 5995284 h 6003235"/>
                <a:gd name="connsiteX336" fmla="*/ 2473655 w 6385697"/>
                <a:gd name="connsiteY336" fmla="*/ 5955527 h 6003235"/>
                <a:gd name="connsiteX337" fmla="*/ 2425947 w 6385697"/>
                <a:gd name="connsiteY337" fmla="*/ 5907820 h 6003235"/>
                <a:gd name="connsiteX338" fmla="*/ 2394142 w 6385697"/>
                <a:gd name="connsiteY338" fmla="*/ 5860112 h 6003235"/>
                <a:gd name="connsiteX339" fmla="*/ 2354386 w 6385697"/>
                <a:gd name="connsiteY339" fmla="*/ 5788550 h 6003235"/>
                <a:gd name="connsiteX340" fmla="*/ 2338483 w 6385697"/>
                <a:gd name="connsiteY340" fmla="*/ 5764696 h 6003235"/>
                <a:gd name="connsiteX341" fmla="*/ 2314629 w 6385697"/>
                <a:gd name="connsiteY341" fmla="*/ 5756745 h 6003235"/>
                <a:gd name="connsiteX342" fmla="*/ 2290775 w 6385697"/>
                <a:gd name="connsiteY342" fmla="*/ 5740842 h 6003235"/>
                <a:gd name="connsiteX343" fmla="*/ 2187408 w 6385697"/>
                <a:gd name="connsiteY343" fmla="*/ 5756745 h 6003235"/>
                <a:gd name="connsiteX344" fmla="*/ 2084041 w 6385697"/>
                <a:gd name="connsiteY344" fmla="*/ 5804453 h 6003235"/>
                <a:gd name="connsiteX345" fmla="*/ 2060187 w 6385697"/>
                <a:gd name="connsiteY345" fmla="*/ 5820355 h 6003235"/>
                <a:gd name="connsiteX346" fmla="*/ 1996577 w 6385697"/>
                <a:gd name="connsiteY346" fmla="*/ 5836258 h 6003235"/>
                <a:gd name="connsiteX347" fmla="*/ 1853453 w 6385697"/>
                <a:gd name="connsiteY347" fmla="*/ 5828306 h 6003235"/>
                <a:gd name="connsiteX348" fmla="*/ 1821648 w 6385697"/>
                <a:gd name="connsiteY348" fmla="*/ 5820355 h 6003235"/>
                <a:gd name="connsiteX349" fmla="*/ 1773940 w 6385697"/>
                <a:gd name="connsiteY349" fmla="*/ 5788550 h 6003235"/>
                <a:gd name="connsiteX350" fmla="*/ 1734184 w 6385697"/>
                <a:gd name="connsiteY350" fmla="*/ 5740842 h 6003235"/>
                <a:gd name="connsiteX351" fmla="*/ 1702379 w 6385697"/>
                <a:gd name="connsiteY351" fmla="*/ 5693134 h 6003235"/>
                <a:gd name="connsiteX352" fmla="*/ 1686476 w 6385697"/>
                <a:gd name="connsiteY352" fmla="*/ 5669280 h 6003235"/>
                <a:gd name="connsiteX353" fmla="*/ 1678525 w 6385697"/>
                <a:gd name="connsiteY353" fmla="*/ 5637475 h 6003235"/>
                <a:gd name="connsiteX354" fmla="*/ 1654671 w 6385697"/>
                <a:gd name="connsiteY354" fmla="*/ 5621573 h 6003235"/>
                <a:gd name="connsiteX355" fmla="*/ 1654671 w 6385697"/>
                <a:gd name="connsiteY355" fmla="*/ 5621573 h 600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6385697" h="6003235">
                  <a:moveTo>
                    <a:pt x="1654671" y="5621573"/>
                  </a:moveTo>
                  <a:cubicBezTo>
                    <a:pt x="1649370" y="5614947"/>
                    <a:pt x="1634866" y="5593816"/>
                    <a:pt x="1622866" y="5581816"/>
                  </a:cubicBezTo>
                  <a:cubicBezTo>
                    <a:pt x="1610866" y="5569816"/>
                    <a:pt x="1594154" y="5562896"/>
                    <a:pt x="1583109" y="5550011"/>
                  </a:cubicBezTo>
                  <a:cubicBezTo>
                    <a:pt x="1577654" y="5543647"/>
                    <a:pt x="1579600" y="5533264"/>
                    <a:pt x="1575158" y="5526157"/>
                  </a:cubicBezTo>
                  <a:cubicBezTo>
                    <a:pt x="1521951" y="5441026"/>
                    <a:pt x="1566162" y="5517161"/>
                    <a:pt x="1519499" y="5470498"/>
                  </a:cubicBezTo>
                  <a:cubicBezTo>
                    <a:pt x="1510128" y="5461127"/>
                    <a:pt x="1502322" y="5450140"/>
                    <a:pt x="1495645" y="5438693"/>
                  </a:cubicBezTo>
                  <a:cubicBezTo>
                    <a:pt x="1483700" y="5418216"/>
                    <a:pt x="1483564" y="5388232"/>
                    <a:pt x="1463839" y="5375082"/>
                  </a:cubicBezTo>
                  <a:lnTo>
                    <a:pt x="1439986" y="5359180"/>
                  </a:lnTo>
                  <a:cubicBezTo>
                    <a:pt x="1419801" y="5298631"/>
                    <a:pt x="1450278" y="5378203"/>
                    <a:pt x="1376375" y="5279666"/>
                  </a:cubicBezTo>
                  <a:cubicBezTo>
                    <a:pt x="1330764" y="5218852"/>
                    <a:pt x="1371547" y="5277180"/>
                    <a:pt x="1336619" y="5216056"/>
                  </a:cubicBezTo>
                  <a:cubicBezTo>
                    <a:pt x="1331878" y="5207759"/>
                    <a:pt x="1325457" y="5200499"/>
                    <a:pt x="1320716" y="5192202"/>
                  </a:cubicBezTo>
                  <a:cubicBezTo>
                    <a:pt x="1314835" y="5181911"/>
                    <a:pt x="1312319" y="5169571"/>
                    <a:pt x="1304813" y="5160397"/>
                  </a:cubicBezTo>
                  <a:cubicBezTo>
                    <a:pt x="1288198" y="5140090"/>
                    <a:pt x="1270144" y="5120481"/>
                    <a:pt x="1249154" y="5104738"/>
                  </a:cubicBezTo>
                  <a:cubicBezTo>
                    <a:pt x="1238552" y="5096787"/>
                    <a:pt x="1228133" y="5088587"/>
                    <a:pt x="1217349" y="5080884"/>
                  </a:cubicBezTo>
                  <a:cubicBezTo>
                    <a:pt x="1209573" y="5075329"/>
                    <a:pt x="1202986" y="5066098"/>
                    <a:pt x="1193495" y="5064981"/>
                  </a:cubicBezTo>
                  <a:cubicBezTo>
                    <a:pt x="1111725" y="5055361"/>
                    <a:pt x="1029168" y="5054380"/>
                    <a:pt x="947005" y="5049079"/>
                  </a:cubicBezTo>
                  <a:cubicBezTo>
                    <a:pt x="887297" y="4989371"/>
                    <a:pt x="913346" y="5018933"/>
                    <a:pt x="867492" y="4961614"/>
                  </a:cubicBezTo>
                  <a:cubicBezTo>
                    <a:pt x="850943" y="4895422"/>
                    <a:pt x="871093" y="4960865"/>
                    <a:pt x="843638" y="4905955"/>
                  </a:cubicBezTo>
                  <a:cubicBezTo>
                    <a:pt x="839890" y="4898458"/>
                    <a:pt x="840335" y="4889075"/>
                    <a:pt x="835686" y="4882101"/>
                  </a:cubicBezTo>
                  <a:cubicBezTo>
                    <a:pt x="829448" y="4872745"/>
                    <a:pt x="819783" y="4866198"/>
                    <a:pt x="811832" y="4858247"/>
                  </a:cubicBezTo>
                  <a:cubicBezTo>
                    <a:pt x="806531" y="4847645"/>
                    <a:pt x="800599" y="4837337"/>
                    <a:pt x="795930" y="4826442"/>
                  </a:cubicBezTo>
                  <a:cubicBezTo>
                    <a:pt x="792629" y="4818738"/>
                    <a:pt x="792137" y="4809865"/>
                    <a:pt x="787979" y="4802588"/>
                  </a:cubicBezTo>
                  <a:cubicBezTo>
                    <a:pt x="781404" y="4791082"/>
                    <a:pt x="772076" y="4781385"/>
                    <a:pt x="764125" y="4770783"/>
                  </a:cubicBezTo>
                  <a:cubicBezTo>
                    <a:pt x="761474" y="4762832"/>
                    <a:pt x="761409" y="4753474"/>
                    <a:pt x="756173" y="4746929"/>
                  </a:cubicBezTo>
                  <a:cubicBezTo>
                    <a:pt x="750203" y="4739467"/>
                    <a:pt x="736593" y="4739573"/>
                    <a:pt x="732319" y="4731026"/>
                  </a:cubicBezTo>
                  <a:cubicBezTo>
                    <a:pt x="725109" y="4716606"/>
                    <a:pt x="727530" y="4699128"/>
                    <a:pt x="724368" y="4683319"/>
                  </a:cubicBezTo>
                  <a:cubicBezTo>
                    <a:pt x="722225" y="4672603"/>
                    <a:pt x="720254" y="4661745"/>
                    <a:pt x="716417" y="4651513"/>
                  </a:cubicBezTo>
                  <a:cubicBezTo>
                    <a:pt x="711116" y="4637377"/>
                    <a:pt x="695096" y="4608435"/>
                    <a:pt x="684612" y="4595854"/>
                  </a:cubicBezTo>
                  <a:cubicBezTo>
                    <a:pt x="670325" y="4578710"/>
                    <a:pt x="659878" y="4566137"/>
                    <a:pt x="636904" y="4564049"/>
                  </a:cubicBezTo>
                  <a:cubicBezTo>
                    <a:pt x="586683" y="4559484"/>
                    <a:pt x="536187" y="4558748"/>
                    <a:pt x="485829" y="4556098"/>
                  </a:cubicBezTo>
                  <a:cubicBezTo>
                    <a:pt x="446018" y="4546144"/>
                    <a:pt x="445615" y="4546418"/>
                    <a:pt x="398365" y="4532244"/>
                  </a:cubicBezTo>
                  <a:cubicBezTo>
                    <a:pt x="390337" y="4529836"/>
                    <a:pt x="382642" y="4526326"/>
                    <a:pt x="374511" y="4524293"/>
                  </a:cubicBezTo>
                  <a:cubicBezTo>
                    <a:pt x="361400" y="4521015"/>
                    <a:pt x="348006" y="4518992"/>
                    <a:pt x="334754" y="4516341"/>
                  </a:cubicBezTo>
                  <a:cubicBezTo>
                    <a:pt x="326803" y="4511040"/>
                    <a:pt x="318241" y="4506557"/>
                    <a:pt x="310900" y="4500439"/>
                  </a:cubicBezTo>
                  <a:cubicBezTo>
                    <a:pt x="302261" y="4493240"/>
                    <a:pt x="296402" y="4482823"/>
                    <a:pt x="287046" y="4476585"/>
                  </a:cubicBezTo>
                  <a:cubicBezTo>
                    <a:pt x="280072" y="4471936"/>
                    <a:pt x="271143" y="4471284"/>
                    <a:pt x="263192" y="4468633"/>
                  </a:cubicBezTo>
                  <a:cubicBezTo>
                    <a:pt x="257891" y="4460682"/>
                    <a:pt x="254631" y="4450898"/>
                    <a:pt x="247290" y="4444780"/>
                  </a:cubicBezTo>
                  <a:cubicBezTo>
                    <a:pt x="238184" y="4437192"/>
                    <a:pt x="225776" y="4434758"/>
                    <a:pt x="215485" y="4428877"/>
                  </a:cubicBezTo>
                  <a:cubicBezTo>
                    <a:pt x="194873" y="4417098"/>
                    <a:pt x="183565" y="4407539"/>
                    <a:pt x="167777" y="4389120"/>
                  </a:cubicBezTo>
                  <a:cubicBezTo>
                    <a:pt x="159153" y="4379058"/>
                    <a:pt x="151523" y="4368172"/>
                    <a:pt x="143923" y="4357315"/>
                  </a:cubicBezTo>
                  <a:cubicBezTo>
                    <a:pt x="132963" y="4341657"/>
                    <a:pt x="125633" y="4323122"/>
                    <a:pt x="112118" y="4309607"/>
                  </a:cubicBezTo>
                  <a:lnTo>
                    <a:pt x="88264" y="4285753"/>
                  </a:lnTo>
                  <a:cubicBezTo>
                    <a:pt x="70031" y="4231060"/>
                    <a:pt x="94970" y="4297490"/>
                    <a:pt x="56459" y="4230094"/>
                  </a:cubicBezTo>
                  <a:cubicBezTo>
                    <a:pt x="52301" y="4222817"/>
                    <a:pt x="50810" y="4214299"/>
                    <a:pt x="48507" y="4206240"/>
                  </a:cubicBezTo>
                  <a:cubicBezTo>
                    <a:pt x="45505" y="4195733"/>
                    <a:pt x="45978" y="4183923"/>
                    <a:pt x="40556" y="4174435"/>
                  </a:cubicBezTo>
                  <a:cubicBezTo>
                    <a:pt x="34977" y="4164672"/>
                    <a:pt x="24653" y="4158532"/>
                    <a:pt x="16702" y="4150581"/>
                  </a:cubicBezTo>
                  <a:cubicBezTo>
                    <a:pt x="0" y="4033662"/>
                    <a:pt x="1183" y="4075057"/>
                    <a:pt x="32605" y="3880237"/>
                  </a:cubicBezTo>
                  <a:cubicBezTo>
                    <a:pt x="35206" y="3864109"/>
                    <a:pt x="77162" y="3805450"/>
                    <a:pt x="80312" y="3800724"/>
                  </a:cubicBezTo>
                  <a:lnTo>
                    <a:pt x="96215" y="3776870"/>
                  </a:lnTo>
                  <a:cubicBezTo>
                    <a:pt x="114444" y="3722180"/>
                    <a:pt x="89512" y="3788599"/>
                    <a:pt x="128020" y="3721211"/>
                  </a:cubicBezTo>
                  <a:cubicBezTo>
                    <a:pt x="132178" y="3713934"/>
                    <a:pt x="133669" y="3705416"/>
                    <a:pt x="135972" y="3697357"/>
                  </a:cubicBezTo>
                  <a:cubicBezTo>
                    <a:pt x="155948" y="3627442"/>
                    <a:pt x="132803" y="3698912"/>
                    <a:pt x="151874" y="3641698"/>
                  </a:cubicBezTo>
                  <a:cubicBezTo>
                    <a:pt x="154525" y="3570136"/>
                    <a:pt x="155359" y="3498484"/>
                    <a:pt x="159826" y="3427013"/>
                  </a:cubicBezTo>
                  <a:cubicBezTo>
                    <a:pt x="160669" y="3413525"/>
                    <a:pt x="162185" y="3399559"/>
                    <a:pt x="167777" y="3387256"/>
                  </a:cubicBezTo>
                  <a:cubicBezTo>
                    <a:pt x="175686" y="3369857"/>
                    <a:pt x="183679" y="3350149"/>
                    <a:pt x="199582" y="3339548"/>
                  </a:cubicBezTo>
                  <a:cubicBezTo>
                    <a:pt x="207533" y="3334247"/>
                    <a:pt x="214703" y="3327527"/>
                    <a:pt x="223436" y="3323646"/>
                  </a:cubicBezTo>
                  <a:cubicBezTo>
                    <a:pt x="257458" y="3308525"/>
                    <a:pt x="270562" y="3309046"/>
                    <a:pt x="302949" y="3299792"/>
                  </a:cubicBezTo>
                  <a:cubicBezTo>
                    <a:pt x="311008" y="3297489"/>
                    <a:pt x="318955" y="3294783"/>
                    <a:pt x="326803" y="3291840"/>
                  </a:cubicBezTo>
                  <a:cubicBezTo>
                    <a:pt x="340167" y="3286828"/>
                    <a:pt x="353516" y="3281735"/>
                    <a:pt x="366559" y="3275938"/>
                  </a:cubicBezTo>
                  <a:cubicBezTo>
                    <a:pt x="377391" y="3271124"/>
                    <a:pt x="387120" y="3263783"/>
                    <a:pt x="398365" y="3260035"/>
                  </a:cubicBezTo>
                  <a:cubicBezTo>
                    <a:pt x="411186" y="3255761"/>
                    <a:pt x="424869" y="3254734"/>
                    <a:pt x="438121" y="3252084"/>
                  </a:cubicBezTo>
                  <a:cubicBezTo>
                    <a:pt x="451373" y="3244133"/>
                    <a:pt x="463755" y="3234507"/>
                    <a:pt x="477878" y="3228230"/>
                  </a:cubicBezTo>
                  <a:cubicBezTo>
                    <a:pt x="487864" y="3223792"/>
                    <a:pt x="499176" y="3223281"/>
                    <a:pt x="509683" y="3220279"/>
                  </a:cubicBezTo>
                  <a:cubicBezTo>
                    <a:pt x="566738" y="3203977"/>
                    <a:pt x="492456" y="3220543"/>
                    <a:pt x="573293" y="3204376"/>
                  </a:cubicBezTo>
                  <a:cubicBezTo>
                    <a:pt x="631410" y="3165631"/>
                    <a:pt x="558335" y="3212924"/>
                    <a:pt x="628952" y="3172571"/>
                  </a:cubicBezTo>
                  <a:cubicBezTo>
                    <a:pt x="673733" y="3146982"/>
                    <a:pt x="630534" y="3164800"/>
                    <a:pt x="684612" y="3140766"/>
                  </a:cubicBezTo>
                  <a:cubicBezTo>
                    <a:pt x="697655" y="3134969"/>
                    <a:pt x="711838" y="3131698"/>
                    <a:pt x="724368" y="3124863"/>
                  </a:cubicBezTo>
                  <a:cubicBezTo>
                    <a:pt x="741147" y="3115711"/>
                    <a:pt x="753944" y="3099102"/>
                    <a:pt x="772076" y="3093058"/>
                  </a:cubicBezTo>
                  <a:cubicBezTo>
                    <a:pt x="832041" y="3073068"/>
                    <a:pt x="758120" y="3100035"/>
                    <a:pt x="819784" y="3069204"/>
                  </a:cubicBezTo>
                  <a:cubicBezTo>
                    <a:pt x="827281" y="3065456"/>
                    <a:pt x="835687" y="3063903"/>
                    <a:pt x="843638" y="3061253"/>
                  </a:cubicBezTo>
                  <a:cubicBezTo>
                    <a:pt x="884254" y="3020637"/>
                    <a:pt x="857436" y="3042426"/>
                    <a:pt x="931102" y="3005593"/>
                  </a:cubicBezTo>
                  <a:lnTo>
                    <a:pt x="962907" y="2989691"/>
                  </a:lnTo>
                  <a:cubicBezTo>
                    <a:pt x="970858" y="2981740"/>
                    <a:pt x="978122" y="2973036"/>
                    <a:pt x="986761" y="2965837"/>
                  </a:cubicBezTo>
                  <a:cubicBezTo>
                    <a:pt x="1013849" y="2943264"/>
                    <a:pt x="1013776" y="2954724"/>
                    <a:pt x="1042420" y="2926080"/>
                  </a:cubicBezTo>
                  <a:cubicBezTo>
                    <a:pt x="1078385" y="2890115"/>
                    <a:pt x="1035739" y="2909754"/>
                    <a:pt x="1082177" y="2894275"/>
                  </a:cubicBezTo>
                  <a:cubicBezTo>
                    <a:pt x="1092779" y="2883673"/>
                    <a:pt x="1104225" y="2873854"/>
                    <a:pt x="1113982" y="2862470"/>
                  </a:cubicBezTo>
                  <a:cubicBezTo>
                    <a:pt x="1120201" y="2855214"/>
                    <a:pt x="1123128" y="2845373"/>
                    <a:pt x="1129885" y="2838616"/>
                  </a:cubicBezTo>
                  <a:cubicBezTo>
                    <a:pt x="1136642" y="2831859"/>
                    <a:pt x="1146483" y="2828932"/>
                    <a:pt x="1153739" y="2822713"/>
                  </a:cubicBezTo>
                  <a:cubicBezTo>
                    <a:pt x="1165123" y="2812956"/>
                    <a:pt x="1175671" y="2802191"/>
                    <a:pt x="1185544" y="2790908"/>
                  </a:cubicBezTo>
                  <a:cubicBezTo>
                    <a:pt x="1256946" y="2709306"/>
                    <a:pt x="1165406" y="2803095"/>
                    <a:pt x="1233252" y="2735249"/>
                  </a:cubicBezTo>
                  <a:cubicBezTo>
                    <a:pt x="1238553" y="2724647"/>
                    <a:pt x="1242579" y="2713306"/>
                    <a:pt x="1249154" y="2703444"/>
                  </a:cubicBezTo>
                  <a:cubicBezTo>
                    <a:pt x="1274608" y="2665263"/>
                    <a:pt x="1301074" y="2635553"/>
                    <a:pt x="1328667" y="2600077"/>
                  </a:cubicBezTo>
                  <a:cubicBezTo>
                    <a:pt x="1336803" y="2589616"/>
                    <a:pt x="1344570" y="2578874"/>
                    <a:pt x="1352521" y="2568272"/>
                  </a:cubicBezTo>
                  <a:cubicBezTo>
                    <a:pt x="1360472" y="2557670"/>
                    <a:pt x="1367004" y="2545837"/>
                    <a:pt x="1376375" y="2536466"/>
                  </a:cubicBezTo>
                  <a:cubicBezTo>
                    <a:pt x="1386977" y="2525864"/>
                    <a:pt x="1398423" y="2516045"/>
                    <a:pt x="1408180" y="2504661"/>
                  </a:cubicBezTo>
                  <a:cubicBezTo>
                    <a:pt x="1443518" y="2463433"/>
                    <a:pt x="1401997" y="2495530"/>
                    <a:pt x="1447937" y="2464905"/>
                  </a:cubicBezTo>
                  <a:cubicBezTo>
                    <a:pt x="1490339" y="2401299"/>
                    <a:pt x="1434688" y="2478153"/>
                    <a:pt x="1487693" y="2425148"/>
                  </a:cubicBezTo>
                  <a:cubicBezTo>
                    <a:pt x="1497064" y="2415777"/>
                    <a:pt x="1502176" y="2402714"/>
                    <a:pt x="1511547" y="2393343"/>
                  </a:cubicBezTo>
                  <a:cubicBezTo>
                    <a:pt x="1520918" y="2383972"/>
                    <a:pt x="1533981" y="2378860"/>
                    <a:pt x="1543352" y="2369489"/>
                  </a:cubicBezTo>
                  <a:cubicBezTo>
                    <a:pt x="1579317" y="2333524"/>
                    <a:pt x="1536671" y="2353163"/>
                    <a:pt x="1583109" y="2337684"/>
                  </a:cubicBezTo>
                  <a:cubicBezTo>
                    <a:pt x="1598312" y="2314880"/>
                    <a:pt x="1600418" y="2308343"/>
                    <a:pt x="1622866" y="2289976"/>
                  </a:cubicBezTo>
                  <a:cubicBezTo>
                    <a:pt x="1643379" y="2273192"/>
                    <a:pt x="1671774" y="2264321"/>
                    <a:pt x="1686476" y="2242268"/>
                  </a:cubicBezTo>
                  <a:cubicBezTo>
                    <a:pt x="1691777" y="2234317"/>
                    <a:pt x="1695986" y="2225517"/>
                    <a:pt x="1702379" y="2218414"/>
                  </a:cubicBezTo>
                  <a:cubicBezTo>
                    <a:pt x="1719931" y="2198912"/>
                    <a:pt x="1743484" y="2184587"/>
                    <a:pt x="1758038" y="2162755"/>
                  </a:cubicBezTo>
                  <a:cubicBezTo>
                    <a:pt x="1763339" y="2154804"/>
                    <a:pt x="1767591" y="2146043"/>
                    <a:pt x="1773940" y="2138901"/>
                  </a:cubicBezTo>
                  <a:cubicBezTo>
                    <a:pt x="1788881" y="2122092"/>
                    <a:pt x="1821648" y="2091193"/>
                    <a:pt x="1821648" y="2091193"/>
                  </a:cubicBezTo>
                  <a:cubicBezTo>
                    <a:pt x="1829617" y="2067286"/>
                    <a:pt x="1828375" y="2064038"/>
                    <a:pt x="1845502" y="2043486"/>
                  </a:cubicBezTo>
                  <a:cubicBezTo>
                    <a:pt x="1852701" y="2034847"/>
                    <a:pt x="1862820" y="2028782"/>
                    <a:pt x="1869356" y="2019632"/>
                  </a:cubicBezTo>
                  <a:cubicBezTo>
                    <a:pt x="1876246" y="2009986"/>
                    <a:pt x="1879378" y="1998118"/>
                    <a:pt x="1885259" y="1987826"/>
                  </a:cubicBezTo>
                  <a:cubicBezTo>
                    <a:pt x="1890000" y="1979529"/>
                    <a:pt x="1895860" y="1971924"/>
                    <a:pt x="1901161" y="1963973"/>
                  </a:cubicBezTo>
                  <a:cubicBezTo>
                    <a:pt x="1920200" y="1887811"/>
                    <a:pt x="1895316" y="1977579"/>
                    <a:pt x="1925015" y="1900362"/>
                  </a:cubicBezTo>
                  <a:cubicBezTo>
                    <a:pt x="1934041" y="1876894"/>
                    <a:pt x="1948869" y="1828800"/>
                    <a:pt x="1948869" y="1828800"/>
                  </a:cubicBezTo>
                  <a:cubicBezTo>
                    <a:pt x="1943568" y="1807597"/>
                    <a:pt x="1943580" y="1784295"/>
                    <a:pt x="1932966" y="1765190"/>
                  </a:cubicBezTo>
                  <a:cubicBezTo>
                    <a:pt x="1928896" y="1757863"/>
                    <a:pt x="1916439" y="1761309"/>
                    <a:pt x="1909112" y="1757239"/>
                  </a:cubicBezTo>
                  <a:cubicBezTo>
                    <a:pt x="1892405" y="1747957"/>
                    <a:pt x="1877307" y="1736035"/>
                    <a:pt x="1861405" y="1725433"/>
                  </a:cubicBezTo>
                  <a:lnTo>
                    <a:pt x="1837551" y="1709531"/>
                  </a:lnTo>
                  <a:lnTo>
                    <a:pt x="1813697" y="1693628"/>
                  </a:lnTo>
                  <a:cubicBezTo>
                    <a:pt x="1811047" y="1683026"/>
                    <a:pt x="1805746" y="1672751"/>
                    <a:pt x="1805746" y="1661823"/>
                  </a:cubicBezTo>
                  <a:cubicBezTo>
                    <a:pt x="1805746" y="1624622"/>
                    <a:pt x="1809351" y="1587451"/>
                    <a:pt x="1813697" y="1550505"/>
                  </a:cubicBezTo>
                  <a:cubicBezTo>
                    <a:pt x="1815570" y="1534581"/>
                    <a:pt x="1827374" y="1514246"/>
                    <a:pt x="1837551" y="1502797"/>
                  </a:cubicBezTo>
                  <a:cubicBezTo>
                    <a:pt x="1852492" y="1485988"/>
                    <a:pt x="1869356" y="1470992"/>
                    <a:pt x="1885259" y="1455089"/>
                  </a:cubicBezTo>
                  <a:cubicBezTo>
                    <a:pt x="1893210" y="1447138"/>
                    <a:pt x="1902365" y="1440231"/>
                    <a:pt x="1909112" y="1431235"/>
                  </a:cubicBezTo>
                  <a:cubicBezTo>
                    <a:pt x="1917063" y="1420633"/>
                    <a:pt x="1923061" y="1408234"/>
                    <a:pt x="1932966" y="1399430"/>
                  </a:cubicBezTo>
                  <a:cubicBezTo>
                    <a:pt x="1947251" y="1386732"/>
                    <a:pt x="1964771" y="1378227"/>
                    <a:pt x="1980674" y="1367625"/>
                  </a:cubicBezTo>
                  <a:cubicBezTo>
                    <a:pt x="2011503" y="1347072"/>
                    <a:pt x="1995461" y="1354744"/>
                    <a:pt x="2028382" y="1343771"/>
                  </a:cubicBezTo>
                  <a:cubicBezTo>
                    <a:pt x="2036333" y="1338470"/>
                    <a:pt x="2043503" y="1331749"/>
                    <a:pt x="2052236" y="1327868"/>
                  </a:cubicBezTo>
                  <a:cubicBezTo>
                    <a:pt x="2067554" y="1321060"/>
                    <a:pt x="2099944" y="1311966"/>
                    <a:pt x="2099944" y="1311966"/>
                  </a:cubicBezTo>
                  <a:cubicBezTo>
                    <a:pt x="2133866" y="1289351"/>
                    <a:pt x="2145222" y="1278930"/>
                    <a:pt x="2179457" y="1264258"/>
                  </a:cubicBezTo>
                  <a:cubicBezTo>
                    <a:pt x="2187161" y="1260956"/>
                    <a:pt x="2195607" y="1259608"/>
                    <a:pt x="2203311" y="1256306"/>
                  </a:cubicBezTo>
                  <a:cubicBezTo>
                    <a:pt x="2261517" y="1231361"/>
                    <a:pt x="2208288" y="1247111"/>
                    <a:pt x="2266921" y="1232453"/>
                  </a:cubicBezTo>
                  <a:cubicBezTo>
                    <a:pt x="2277523" y="1227152"/>
                    <a:pt x="2288435" y="1222431"/>
                    <a:pt x="2298726" y="1216550"/>
                  </a:cubicBezTo>
                  <a:cubicBezTo>
                    <a:pt x="2307023" y="1211809"/>
                    <a:pt x="2313847" y="1204528"/>
                    <a:pt x="2322580" y="1200647"/>
                  </a:cubicBezTo>
                  <a:cubicBezTo>
                    <a:pt x="2337898" y="1193839"/>
                    <a:pt x="2354385" y="1190046"/>
                    <a:pt x="2370288" y="1184745"/>
                  </a:cubicBezTo>
                  <a:cubicBezTo>
                    <a:pt x="2378239" y="1182095"/>
                    <a:pt x="2387168" y="1181442"/>
                    <a:pt x="2394142" y="1176793"/>
                  </a:cubicBezTo>
                  <a:cubicBezTo>
                    <a:pt x="2413913" y="1163613"/>
                    <a:pt x="2426746" y="1153634"/>
                    <a:pt x="2449801" y="1144988"/>
                  </a:cubicBezTo>
                  <a:cubicBezTo>
                    <a:pt x="2460033" y="1141151"/>
                    <a:pt x="2471004" y="1139687"/>
                    <a:pt x="2481606" y="1137037"/>
                  </a:cubicBezTo>
                  <a:cubicBezTo>
                    <a:pt x="2548027" y="1092757"/>
                    <a:pt x="2515799" y="1118747"/>
                    <a:pt x="2577022" y="1057524"/>
                  </a:cubicBezTo>
                  <a:cubicBezTo>
                    <a:pt x="2584973" y="1049573"/>
                    <a:pt x="2594638" y="1043026"/>
                    <a:pt x="2600876" y="1033670"/>
                  </a:cubicBezTo>
                  <a:cubicBezTo>
                    <a:pt x="2623354" y="999954"/>
                    <a:pt x="2612505" y="1018364"/>
                    <a:pt x="2632681" y="978011"/>
                  </a:cubicBezTo>
                  <a:cubicBezTo>
                    <a:pt x="2635331" y="943555"/>
                    <a:pt x="2636816" y="908990"/>
                    <a:pt x="2640632" y="874644"/>
                  </a:cubicBezTo>
                  <a:cubicBezTo>
                    <a:pt x="2644378" y="840933"/>
                    <a:pt x="2653605" y="819822"/>
                    <a:pt x="2664486" y="787180"/>
                  </a:cubicBezTo>
                  <a:lnTo>
                    <a:pt x="2672438" y="763326"/>
                  </a:lnTo>
                  <a:cubicBezTo>
                    <a:pt x="2686434" y="721338"/>
                    <a:pt x="2675736" y="746451"/>
                    <a:pt x="2712194" y="691764"/>
                  </a:cubicBezTo>
                  <a:lnTo>
                    <a:pt x="2728097" y="667910"/>
                  </a:lnTo>
                  <a:cubicBezTo>
                    <a:pt x="2757094" y="580915"/>
                    <a:pt x="2710848" y="712685"/>
                    <a:pt x="2751951" y="620202"/>
                  </a:cubicBezTo>
                  <a:cubicBezTo>
                    <a:pt x="2766622" y="587191"/>
                    <a:pt x="2769003" y="566745"/>
                    <a:pt x="2775805" y="532738"/>
                  </a:cubicBezTo>
                  <a:cubicBezTo>
                    <a:pt x="2773154" y="471778"/>
                    <a:pt x="2772200" y="410721"/>
                    <a:pt x="2767853" y="349858"/>
                  </a:cubicBezTo>
                  <a:cubicBezTo>
                    <a:pt x="2767532" y="345363"/>
                    <a:pt x="2758424" y="295957"/>
                    <a:pt x="2751951" y="286247"/>
                  </a:cubicBezTo>
                  <a:cubicBezTo>
                    <a:pt x="2743274" y="273231"/>
                    <a:pt x="2708164" y="245324"/>
                    <a:pt x="2696292" y="238540"/>
                  </a:cubicBezTo>
                  <a:cubicBezTo>
                    <a:pt x="2689015" y="234382"/>
                    <a:pt x="2679935" y="234336"/>
                    <a:pt x="2672438" y="230588"/>
                  </a:cubicBezTo>
                  <a:cubicBezTo>
                    <a:pt x="2650296" y="219517"/>
                    <a:pt x="2642317" y="208419"/>
                    <a:pt x="2624730" y="190832"/>
                  </a:cubicBezTo>
                  <a:cubicBezTo>
                    <a:pt x="2627380" y="156376"/>
                    <a:pt x="2622930" y="120618"/>
                    <a:pt x="2632681" y="87465"/>
                  </a:cubicBezTo>
                  <a:cubicBezTo>
                    <a:pt x="2636911" y="73081"/>
                    <a:pt x="2655771" y="67860"/>
                    <a:pt x="2664486" y="55660"/>
                  </a:cubicBezTo>
                  <a:cubicBezTo>
                    <a:pt x="2669358" y="48840"/>
                    <a:pt x="2666511" y="37733"/>
                    <a:pt x="2672438" y="31806"/>
                  </a:cubicBezTo>
                  <a:cubicBezTo>
                    <a:pt x="2700300" y="3944"/>
                    <a:pt x="2723779" y="6021"/>
                    <a:pt x="2759902" y="0"/>
                  </a:cubicBezTo>
                  <a:lnTo>
                    <a:pt x="2918928" y="7952"/>
                  </a:lnTo>
                  <a:cubicBezTo>
                    <a:pt x="2940644" y="13799"/>
                    <a:pt x="2966636" y="55660"/>
                    <a:pt x="2966636" y="55660"/>
                  </a:cubicBezTo>
                  <a:cubicBezTo>
                    <a:pt x="2969286" y="63611"/>
                    <a:pt x="2970839" y="72017"/>
                    <a:pt x="2974587" y="79513"/>
                  </a:cubicBezTo>
                  <a:cubicBezTo>
                    <a:pt x="2979534" y="89406"/>
                    <a:pt x="3010144" y="130373"/>
                    <a:pt x="3014344" y="135173"/>
                  </a:cubicBezTo>
                  <a:cubicBezTo>
                    <a:pt x="3024217" y="146456"/>
                    <a:pt x="3037153" y="154984"/>
                    <a:pt x="3046149" y="166978"/>
                  </a:cubicBezTo>
                  <a:cubicBezTo>
                    <a:pt x="3053261" y="176460"/>
                    <a:pt x="3056171" y="188492"/>
                    <a:pt x="3062052" y="198783"/>
                  </a:cubicBezTo>
                  <a:cubicBezTo>
                    <a:pt x="3066793" y="207080"/>
                    <a:pt x="3073680" y="214090"/>
                    <a:pt x="3077954" y="222637"/>
                  </a:cubicBezTo>
                  <a:cubicBezTo>
                    <a:pt x="3111727" y="290183"/>
                    <a:pt x="3030330" y="179025"/>
                    <a:pt x="3117711" y="310101"/>
                  </a:cubicBezTo>
                  <a:cubicBezTo>
                    <a:pt x="3174528" y="395330"/>
                    <a:pt x="3086050" y="265987"/>
                    <a:pt x="3157467" y="357809"/>
                  </a:cubicBezTo>
                  <a:cubicBezTo>
                    <a:pt x="3175129" y="380518"/>
                    <a:pt x="3197806" y="419740"/>
                    <a:pt x="3213126" y="445273"/>
                  </a:cubicBezTo>
                  <a:cubicBezTo>
                    <a:pt x="3230574" y="515059"/>
                    <a:pt x="3205709" y="445913"/>
                    <a:pt x="3244932" y="492981"/>
                  </a:cubicBezTo>
                  <a:cubicBezTo>
                    <a:pt x="3252520" y="502087"/>
                    <a:pt x="3254259" y="514924"/>
                    <a:pt x="3260834" y="524786"/>
                  </a:cubicBezTo>
                  <a:cubicBezTo>
                    <a:pt x="3275536" y="546839"/>
                    <a:pt x="3293840" y="566344"/>
                    <a:pt x="3308542" y="588397"/>
                  </a:cubicBezTo>
                  <a:cubicBezTo>
                    <a:pt x="3313843" y="596348"/>
                    <a:pt x="3317688" y="605494"/>
                    <a:pt x="3324445" y="612251"/>
                  </a:cubicBezTo>
                  <a:cubicBezTo>
                    <a:pt x="3331202" y="619008"/>
                    <a:pt x="3340348" y="622852"/>
                    <a:pt x="3348299" y="628153"/>
                  </a:cubicBezTo>
                  <a:cubicBezTo>
                    <a:pt x="3353600" y="636104"/>
                    <a:pt x="3359460" y="643710"/>
                    <a:pt x="3364201" y="652007"/>
                  </a:cubicBezTo>
                  <a:cubicBezTo>
                    <a:pt x="3370082" y="662299"/>
                    <a:pt x="3371722" y="675431"/>
                    <a:pt x="3380104" y="683813"/>
                  </a:cubicBezTo>
                  <a:cubicBezTo>
                    <a:pt x="3388485" y="692194"/>
                    <a:pt x="3401307" y="694414"/>
                    <a:pt x="3411909" y="699715"/>
                  </a:cubicBezTo>
                  <a:cubicBezTo>
                    <a:pt x="3414559" y="707666"/>
                    <a:pt x="3413933" y="717642"/>
                    <a:pt x="3419860" y="723569"/>
                  </a:cubicBezTo>
                  <a:cubicBezTo>
                    <a:pt x="3433375" y="737084"/>
                    <a:pt x="3467568" y="755374"/>
                    <a:pt x="3467568" y="755374"/>
                  </a:cubicBezTo>
                  <a:cubicBezTo>
                    <a:pt x="3472869" y="763325"/>
                    <a:pt x="3476714" y="772471"/>
                    <a:pt x="3483471" y="779228"/>
                  </a:cubicBezTo>
                  <a:cubicBezTo>
                    <a:pt x="3490228" y="785985"/>
                    <a:pt x="3501207" y="787790"/>
                    <a:pt x="3507325" y="795131"/>
                  </a:cubicBezTo>
                  <a:cubicBezTo>
                    <a:pt x="3545621" y="841087"/>
                    <a:pt x="3495587" y="820026"/>
                    <a:pt x="3555032" y="834887"/>
                  </a:cubicBezTo>
                  <a:cubicBezTo>
                    <a:pt x="3601134" y="880989"/>
                    <a:pt x="3552761" y="842157"/>
                    <a:pt x="3634546" y="866693"/>
                  </a:cubicBezTo>
                  <a:cubicBezTo>
                    <a:pt x="3643699" y="869439"/>
                    <a:pt x="3649451" y="879240"/>
                    <a:pt x="3658399" y="882595"/>
                  </a:cubicBezTo>
                  <a:cubicBezTo>
                    <a:pt x="3671053" y="887340"/>
                    <a:pt x="3685045" y="887268"/>
                    <a:pt x="3698156" y="890546"/>
                  </a:cubicBezTo>
                  <a:cubicBezTo>
                    <a:pt x="3706287" y="892579"/>
                    <a:pt x="3713879" y="896465"/>
                    <a:pt x="3722010" y="898498"/>
                  </a:cubicBezTo>
                  <a:cubicBezTo>
                    <a:pt x="3856932" y="932229"/>
                    <a:pt x="4122477" y="913521"/>
                    <a:pt x="4167283" y="914400"/>
                  </a:cubicBezTo>
                  <a:cubicBezTo>
                    <a:pt x="4184884" y="926134"/>
                    <a:pt x="4202747" y="935791"/>
                    <a:pt x="4214991" y="954157"/>
                  </a:cubicBezTo>
                  <a:cubicBezTo>
                    <a:pt x="4219640" y="961131"/>
                    <a:pt x="4217706" y="971466"/>
                    <a:pt x="4222942" y="978011"/>
                  </a:cubicBezTo>
                  <a:cubicBezTo>
                    <a:pt x="4228912" y="985473"/>
                    <a:pt x="4239455" y="987795"/>
                    <a:pt x="4246796" y="993913"/>
                  </a:cubicBezTo>
                  <a:cubicBezTo>
                    <a:pt x="4255435" y="1001112"/>
                    <a:pt x="4262699" y="1009816"/>
                    <a:pt x="4270650" y="1017767"/>
                  </a:cubicBezTo>
                  <a:cubicBezTo>
                    <a:pt x="4275951" y="1028369"/>
                    <a:pt x="4278964" y="1040467"/>
                    <a:pt x="4286552" y="1049573"/>
                  </a:cubicBezTo>
                  <a:cubicBezTo>
                    <a:pt x="4292670" y="1056914"/>
                    <a:pt x="4303065" y="1059357"/>
                    <a:pt x="4310406" y="1065475"/>
                  </a:cubicBezTo>
                  <a:cubicBezTo>
                    <a:pt x="4350114" y="1098565"/>
                    <a:pt x="4316192" y="1083307"/>
                    <a:pt x="4358114" y="1097280"/>
                  </a:cubicBezTo>
                  <a:lnTo>
                    <a:pt x="4684118" y="1089329"/>
                  </a:lnTo>
                  <a:cubicBezTo>
                    <a:pt x="4697620" y="1088742"/>
                    <a:pt x="4710370" y="1080859"/>
                    <a:pt x="4723874" y="1081378"/>
                  </a:cubicBezTo>
                  <a:cubicBezTo>
                    <a:pt x="4779744" y="1083527"/>
                    <a:pt x="4835193" y="1091979"/>
                    <a:pt x="4890852" y="1097280"/>
                  </a:cubicBezTo>
                  <a:cubicBezTo>
                    <a:pt x="4917356" y="1102581"/>
                    <a:pt x="4944723" y="1104635"/>
                    <a:pt x="4970365" y="1113183"/>
                  </a:cubicBezTo>
                  <a:cubicBezTo>
                    <a:pt x="4986267" y="1118484"/>
                    <a:pt x="5001478" y="1126716"/>
                    <a:pt x="5018072" y="1129086"/>
                  </a:cubicBezTo>
                  <a:cubicBezTo>
                    <a:pt x="5084550" y="1138582"/>
                    <a:pt x="5055550" y="1132492"/>
                    <a:pt x="5105537" y="1144988"/>
                  </a:cubicBezTo>
                  <a:cubicBezTo>
                    <a:pt x="5118789" y="1152939"/>
                    <a:pt x="5130944" y="1163102"/>
                    <a:pt x="5145293" y="1168842"/>
                  </a:cubicBezTo>
                  <a:cubicBezTo>
                    <a:pt x="5157841" y="1173861"/>
                    <a:pt x="5171857" y="1173861"/>
                    <a:pt x="5185050" y="1176793"/>
                  </a:cubicBezTo>
                  <a:cubicBezTo>
                    <a:pt x="5195718" y="1179164"/>
                    <a:pt x="5206388" y="1181605"/>
                    <a:pt x="5216855" y="1184745"/>
                  </a:cubicBezTo>
                  <a:cubicBezTo>
                    <a:pt x="5232911" y="1189562"/>
                    <a:pt x="5264563" y="1200647"/>
                    <a:pt x="5264563" y="1200647"/>
                  </a:cubicBezTo>
                  <a:cubicBezTo>
                    <a:pt x="5320071" y="1256155"/>
                    <a:pt x="5258573" y="1201769"/>
                    <a:pt x="5312271" y="1232453"/>
                  </a:cubicBezTo>
                  <a:cubicBezTo>
                    <a:pt x="5375344" y="1268495"/>
                    <a:pt x="5312644" y="1248447"/>
                    <a:pt x="5375881" y="1264258"/>
                  </a:cubicBezTo>
                  <a:cubicBezTo>
                    <a:pt x="5383832" y="1269559"/>
                    <a:pt x="5391002" y="1276279"/>
                    <a:pt x="5399735" y="1280160"/>
                  </a:cubicBezTo>
                  <a:cubicBezTo>
                    <a:pt x="5415053" y="1286968"/>
                    <a:pt x="5447443" y="1296063"/>
                    <a:pt x="5447443" y="1296063"/>
                  </a:cubicBezTo>
                  <a:cubicBezTo>
                    <a:pt x="5469891" y="1318511"/>
                    <a:pt x="5487301" y="1339040"/>
                    <a:pt x="5519005" y="1351722"/>
                  </a:cubicBezTo>
                  <a:cubicBezTo>
                    <a:pt x="5597276" y="1383032"/>
                    <a:pt x="5527038" y="1351769"/>
                    <a:pt x="5582615" y="1383527"/>
                  </a:cubicBezTo>
                  <a:cubicBezTo>
                    <a:pt x="5592906" y="1389408"/>
                    <a:pt x="5604775" y="1392540"/>
                    <a:pt x="5614420" y="1399430"/>
                  </a:cubicBezTo>
                  <a:cubicBezTo>
                    <a:pt x="5623570" y="1405966"/>
                    <a:pt x="5629635" y="1416085"/>
                    <a:pt x="5638274" y="1423284"/>
                  </a:cubicBezTo>
                  <a:cubicBezTo>
                    <a:pt x="5645615" y="1429402"/>
                    <a:pt x="5654177" y="1433885"/>
                    <a:pt x="5662128" y="1439186"/>
                  </a:cubicBezTo>
                  <a:cubicBezTo>
                    <a:pt x="5659478" y="1457739"/>
                    <a:pt x="5661137" y="1477445"/>
                    <a:pt x="5654177" y="1494846"/>
                  </a:cubicBezTo>
                  <a:cubicBezTo>
                    <a:pt x="5650001" y="1505287"/>
                    <a:pt x="5640381" y="1513671"/>
                    <a:pt x="5630323" y="1518700"/>
                  </a:cubicBezTo>
                  <a:cubicBezTo>
                    <a:pt x="5618235" y="1524744"/>
                    <a:pt x="5603677" y="1523373"/>
                    <a:pt x="5590566" y="1526651"/>
                  </a:cubicBezTo>
                  <a:cubicBezTo>
                    <a:pt x="5582435" y="1528684"/>
                    <a:pt x="5574966" y="1533145"/>
                    <a:pt x="5566712" y="1534602"/>
                  </a:cubicBezTo>
                  <a:cubicBezTo>
                    <a:pt x="5529800" y="1541116"/>
                    <a:pt x="5492500" y="1545204"/>
                    <a:pt x="5455394" y="1550505"/>
                  </a:cubicBezTo>
                  <a:lnTo>
                    <a:pt x="5439492" y="1598213"/>
                  </a:lnTo>
                  <a:lnTo>
                    <a:pt x="5431540" y="1622066"/>
                  </a:lnTo>
                  <a:cubicBezTo>
                    <a:pt x="5426239" y="1653871"/>
                    <a:pt x="5411078" y="1685562"/>
                    <a:pt x="5415638" y="1717482"/>
                  </a:cubicBezTo>
                  <a:cubicBezTo>
                    <a:pt x="5418288" y="1736035"/>
                    <a:pt x="5417663" y="1755361"/>
                    <a:pt x="5423589" y="1773141"/>
                  </a:cubicBezTo>
                  <a:cubicBezTo>
                    <a:pt x="5429825" y="1791849"/>
                    <a:pt x="5469750" y="1867011"/>
                    <a:pt x="5487199" y="1884460"/>
                  </a:cubicBezTo>
                  <a:lnTo>
                    <a:pt x="5511053" y="1908313"/>
                  </a:lnTo>
                  <a:cubicBezTo>
                    <a:pt x="5513704" y="1918915"/>
                    <a:pt x="5515865" y="1929652"/>
                    <a:pt x="5519005" y="1940119"/>
                  </a:cubicBezTo>
                  <a:cubicBezTo>
                    <a:pt x="5523822" y="1956175"/>
                    <a:pt x="5534907" y="1987826"/>
                    <a:pt x="5534907" y="1987826"/>
                  </a:cubicBezTo>
                  <a:cubicBezTo>
                    <a:pt x="5538731" y="2022235"/>
                    <a:pt x="5541317" y="2064337"/>
                    <a:pt x="5550810" y="2099145"/>
                  </a:cubicBezTo>
                  <a:cubicBezTo>
                    <a:pt x="5555220" y="2115317"/>
                    <a:pt x="5552764" y="2137555"/>
                    <a:pt x="5566712" y="2146853"/>
                  </a:cubicBezTo>
                  <a:lnTo>
                    <a:pt x="5590566" y="2162755"/>
                  </a:lnTo>
                  <a:cubicBezTo>
                    <a:pt x="5626519" y="2216683"/>
                    <a:pt x="5581611" y="2150815"/>
                    <a:pt x="5638274" y="2226366"/>
                  </a:cubicBezTo>
                  <a:cubicBezTo>
                    <a:pt x="5644008" y="2234011"/>
                    <a:pt x="5646985" y="2243927"/>
                    <a:pt x="5654177" y="2250220"/>
                  </a:cubicBezTo>
                  <a:cubicBezTo>
                    <a:pt x="5668561" y="2262806"/>
                    <a:pt x="5685982" y="2271423"/>
                    <a:pt x="5701885" y="2282025"/>
                  </a:cubicBezTo>
                  <a:lnTo>
                    <a:pt x="5749592" y="2313830"/>
                  </a:lnTo>
                  <a:cubicBezTo>
                    <a:pt x="5757543" y="2319131"/>
                    <a:pt x="5764898" y="2325459"/>
                    <a:pt x="5773446" y="2329733"/>
                  </a:cubicBezTo>
                  <a:lnTo>
                    <a:pt x="5837057" y="2361538"/>
                  </a:lnTo>
                  <a:cubicBezTo>
                    <a:pt x="5863561" y="2358887"/>
                    <a:pt x="5898751" y="2373385"/>
                    <a:pt x="5916570" y="2353586"/>
                  </a:cubicBezTo>
                  <a:cubicBezTo>
                    <a:pt x="5932625" y="2335747"/>
                    <a:pt x="5912013" y="2305784"/>
                    <a:pt x="5908619" y="2282025"/>
                  </a:cubicBezTo>
                  <a:cubicBezTo>
                    <a:pt x="5905255" y="2258479"/>
                    <a:pt x="5898502" y="2233606"/>
                    <a:pt x="5892716" y="2210463"/>
                  </a:cubicBezTo>
                  <a:cubicBezTo>
                    <a:pt x="5895366" y="2189260"/>
                    <a:pt x="5891825" y="2166306"/>
                    <a:pt x="5900667" y="2146853"/>
                  </a:cubicBezTo>
                  <a:cubicBezTo>
                    <a:pt x="5906151" y="2134789"/>
                    <a:pt x="5921688" y="2130702"/>
                    <a:pt x="5932472" y="2122999"/>
                  </a:cubicBezTo>
                  <a:cubicBezTo>
                    <a:pt x="5959447" y="2103731"/>
                    <a:pt x="5950639" y="2108992"/>
                    <a:pt x="5980180" y="2099145"/>
                  </a:cubicBezTo>
                  <a:cubicBezTo>
                    <a:pt x="6001384" y="2101795"/>
                    <a:pt x="6024264" y="2098417"/>
                    <a:pt x="6043791" y="2107096"/>
                  </a:cubicBezTo>
                  <a:cubicBezTo>
                    <a:pt x="6051450" y="2110500"/>
                    <a:pt x="6047994" y="2123453"/>
                    <a:pt x="6051742" y="2130950"/>
                  </a:cubicBezTo>
                  <a:cubicBezTo>
                    <a:pt x="6056016" y="2139497"/>
                    <a:pt x="6063069" y="2146415"/>
                    <a:pt x="6067645" y="2154804"/>
                  </a:cubicBezTo>
                  <a:cubicBezTo>
                    <a:pt x="6078997" y="2175615"/>
                    <a:pt x="6088849" y="2197211"/>
                    <a:pt x="6099450" y="2218414"/>
                  </a:cubicBezTo>
                  <a:cubicBezTo>
                    <a:pt x="6104751" y="2229016"/>
                    <a:pt x="6108777" y="2240358"/>
                    <a:pt x="6115352" y="2250220"/>
                  </a:cubicBezTo>
                  <a:lnTo>
                    <a:pt x="6147158" y="2297927"/>
                  </a:lnTo>
                  <a:cubicBezTo>
                    <a:pt x="6191727" y="2431640"/>
                    <a:pt x="6147165" y="2290152"/>
                    <a:pt x="6163060" y="2663687"/>
                  </a:cubicBezTo>
                  <a:cubicBezTo>
                    <a:pt x="6163646" y="2677459"/>
                    <a:pt x="6185091" y="2737730"/>
                    <a:pt x="6186914" y="2743200"/>
                  </a:cubicBezTo>
                  <a:lnTo>
                    <a:pt x="6202817" y="2790908"/>
                  </a:lnTo>
                  <a:cubicBezTo>
                    <a:pt x="6216014" y="2883289"/>
                    <a:pt x="6215661" y="2854827"/>
                    <a:pt x="6202817" y="2989691"/>
                  </a:cubicBezTo>
                  <a:cubicBezTo>
                    <a:pt x="6202022" y="2998035"/>
                    <a:pt x="6196899" y="3005414"/>
                    <a:pt x="6194866" y="3013545"/>
                  </a:cubicBezTo>
                  <a:cubicBezTo>
                    <a:pt x="6191588" y="3026656"/>
                    <a:pt x="6191188" y="3040480"/>
                    <a:pt x="6186914" y="3053301"/>
                  </a:cubicBezTo>
                  <a:cubicBezTo>
                    <a:pt x="6177301" y="3082139"/>
                    <a:pt x="6169071" y="3084527"/>
                    <a:pt x="6155109" y="3108960"/>
                  </a:cubicBezTo>
                  <a:cubicBezTo>
                    <a:pt x="6149228" y="3119252"/>
                    <a:pt x="6145087" y="3130474"/>
                    <a:pt x="6139206" y="3140766"/>
                  </a:cubicBezTo>
                  <a:cubicBezTo>
                    <a:pt x="6134465" y="3149063"/>
                    <a:pt x="6127578" y="3156073"/>
                    <a:pt x="6123304" y="3164620"/>
                  </a:cubicBezTo>
                  <a:cubicBezTo>
                    <a:pt x="6119556" y="3172116"/>
                    <a:pt x="6119100" y="3180977"/>
                    <a:pt x="6115352" y="3188473"/>
                  </a:cubicBezTo>
                  <a:cubicBezTo>
                    <a:pt x="6111078" y="3197020"/>
                    <a:pt x="6103724" y="3203780"/>
                    <a:pt x="6099450" y="3212327"/>
                  </a:cubicBezTo>
                  <a:cubicBezTo>
                    <a:pt x="6095702" y="3219824"/>
                    <a:pt x="6095569" y="3228854"/>
                    <a:pt x="6091499" y="3236181"/>
                  </a:cubicBezTo>
                  <a:cubicBezTo>
                    <a:pt x="6082217" y="3252889"/>
                    <a:pt x="6059693" y="3283889"/>
                    <a:pt x="6059693" y="3283889"/>
                  </a:cubicBezTo>
                  <a:cubicBezTo>
                    <a:pt x="6036066" y="3354774"/>
                    <a:pt x="6073865" y="3242929"/>
                    <a:pt x="6035839" y="3347500"/>
                  </a:cubicBezTo>
                  <a:cubicBezTo>
                    <a:pt x="6030111" y="3363253"/>
                    <a:pt x="6023224" y="3378770"/>
                    <a:pt x="6019937" y="3395207"/>
                  </a:cubicBezTo>
                  <a:cubicBezTo>
                    <a:pt x="6015269" y="3418550"/>
                    <a:pt x="6013205" y="3437419"/>
                    <a:pt x="6004034" y="3458818"/>
                  </a:cubicBezTo>
                  <a:cubicBezTo>
                    <a:pt x="5999365" y="3469713"/>
                    <a:pt x="5993433" y="3480021"/>
                    <a:pt x="5988132" y="3490623"/>
                  </a:cubicBezTo>
                  <a:cubicBezTo>
                    <a:pt x="5985481" y="3514477"/>
                    <a:pt x="5980180" y="3538184"/>
                    <a:pt x="5980180" y="3562185"/>
                  </a:cubicBezTo>
                  <a:cubicBezTo>
                    <a:pt x="5980180" y="3647040"/>
                    <a:pt x="5983425" y="3731902"/>
                    <a:pt x="5988132" y="3816626"/>
                  </a:cubicBezTo>
                  <a:cubicBezTo>
                    <a:pt x="5988738" y="3827537"/>
                    <a:pt x="5992246" y="3838200"/>
                    <a:pt x="5996083" y="3848432"/>
                  </a:cubicBezTo>
                  <a:cubicBezTo>
                    <a:pt x="6000245" y="3859530"/>
                    <a:pt x="6006105" y="3869946"/>
                    <a:pt x="6011986" y="3880237"/>
                  </a:cubicBezTo>
                  <a:cubicBezTo>
                    <a:pt x="6016727" y="3888534"/>
                    <a:pt x="6021539" y="3896949"/>
                    <a:pt x="6027888" y="3904091"/>
                  </a:cubicBezTo>
                  <a:cubicBezTo>
                    <a:pt x="6042829" y="3920900"/>
                    <a:pt x="6056883" y="3939324"/>
                    <a:pt x="6075596" y="3951799"/>
                  </a:cubicBezTo>
                  <a:cubicBezTo>
                    <a:pt x="6130278" y="3988253"/>
                    <a:pt x="6105172" y="3977560"/>
                    <a:pt x="6147158" y="3991555"/>
                  </a:cubicBezTo>
                  <a:cubicBezTo>
                    <a:pt x="6157760" y="3999506"/>
                    <a:pt x="6168901" y="4006785"/>
                    <a:pt x="6178963" y="4015409"/>
                  </a:cubicBezTo>
                  <a:cubicBezTo>
                    <a:pt x="6187501" y="4022727"/>
                    <a:pt x="6193667" y="4032727"/>
                    <a:pt x="6202817" y="4039263"/>
                  </a:cubicBezTo>
                  <a:cubicBezTo>
                    <a:pt x="6212462" y="4046153"/>
                    <a:pt x="6224458" y="4049068"/>
                    <a:pt x="6234622" y="4055166"/>
                  </a:cubicBezTo>
                  <a:cubicBezTo>
                    <a:pt x="6251011" y="4064999"/>
                    <a:pt x="6282330" y="4086971"/>
                    <a:pt x="6282330" y="4086971"/>
                  </a:cubicBezTo>
                  <a:lnTo>
                    <a:pt x="6314135" y="4134679"/>
                  </a:lnTo>
                  <a:cubicBezTo>
                    <a:pt x="6319436" y="4142630"/>
                    <a:pt x="6325764" y="4149985"/>
                    <a:pt x="6330038" y="4158533"/>
                  </a:cubicBezTo>
                  <a:cubicBezTo>
                    <a:pt x="6357957" y="4214373"/>
                    <a:pt x="6336344" y="4167399"/>
                    <a:pt x="6353892" y="4214192"/>
                  </a:cubicBezTo>
                  <a:cubicBezTo>
                    <a:pt x="6358904" y="4227556"/>
                    <a:pt x="6364782" y="4240584"/>
                    <a:pt x="6369794" y="4253948"/>
                  </a:cubicBezTo>
                  <a:cubicBezTo>
                    <a:pt x="6378352" y="4276770"/>
                    <a:pt x="6379429" y="4284533"/>
                    <a:pt x="6385697" y="4309607"/>
                  </a:cubicBezTo>
                  <a:cubicBezTo>
                    <a:pt x="6383047" y="4349364"/>
                    <a:pt x="6384296" y="4389574"/>
                    <a:pt x="6377746" y="4428877"/>
                  </a:cubicBezTo>
                  <a:cubicBezTo>
                    <a:pt x="6376175" y="4438303"/>
                    <a:pt x="6369947" y="4447666"/>
                    <a:pt x="6361843" y="4452731"/>
                  </a:cubicBezTo>
                  <a:cubicBezTo>
                    <a:pt x="6347628" y="4461615"/>
                    <a:pt x="6330038" y="4463332"/>
                    <a:pt x="6314135" y="4468633"/>
                  </a:cubicBezTo>
                  <a:lnTo>
                    <a:pt x="6266427" y="4484536"/>
                  </a:lnTo>
                  <a:cubicBezTo>
                    <a:pt x="6247874" y="4487186"/>
                    <a:pt x="6229445" y="4490931"/>
                    <a:pt x="6210768" y="4492487"/>
                  </a:cubicBezTo>
                  <a:cubicBezTo>
                    <a:pt x="6102186" y="4501535"/>
                    <a:pt x="5993433" y="4508390"/>
                    <a:pt x="5884765" y="4516341"/>
                  </a:cubicBezTo>
                  <a:cubicBezTo>
                    <a:pt x="5869646" y="4519365"/>
                    <a:pt x="5837453" y="4524095"/>
                    <a:pt x="5821154" y="4532244"/>
                  </a:cubicBezTo>
                  <a:cubicBezTo>
                    <a:pt x="5812607" y="4536518"/>
                    <a:pt x="5805251" y="4542845"/>
                    <a:pt x="5797300" y="4548146"/>
                  </a:cubicBezTo>
                  <a:lnTo>
                    <a:pt x="5765495" y="4595854"/>
                  </a:lnTo>
                  <a:cubicBezTo>
                    <a:pt x="5752913" y="4614727"/>
                    <a:pt x="5740526" y="4634261"/>
                    <a:pt x="5725739" y="4651513"/>
                  </a:cubicBezTo>
                  <a:cubicBezTo>
                    <a:pt x="5693805" y="4688770"/>
                    <a:pt x="5709360" y="4663868"/>
                    <a:pt x="5670079" y="4699221"/>
                  </a:cubicBezTo>
                  <a:cubicBezTo>
                    <a:pt x="5653363" y="4714266"/>
                    <a:pt x="5634847" y="4728217"/>
                    <a:pt x="5622372" y="4746929"/>
                  </a:cubicBezTo>
                  <a:lnTo>
                    <a:pt x="5590566" y="4794637"/>
                  </a:lnTo>
                  <a:cubicBezTo>
                    <a:pt x="5588695" y="4802122"/>
                    <a:pt x="5579849" y="4840964"/>
                    <a:pt x="5574664" y="4850296"/>
                  </a:cubicBezTo>
                  <a:cubicBezTo>
                    <a:pt x="5565382" y="4867003"/>
                    <a:pt x="5553461" y="4882101"/>
                    <a:pt x="5542859" y="4898004"/>
                  </a:cubicBezTo>
                  <a:cubicBezTo>
                    <a:pt x="5531125" y="4915605"/>
                    <a:pt x="5521468" y="4933468"/>
                    <a:pt x="5503102" y="4945712"/>
                  </a:cubicBezTo>
                  <a:cubicBezTo>
                    <a:pt x="5496128" y="4950361"/>
                    <a:pt x="5487199" y="4951013"/>
                    <a:pt x="5479248" y="4953663"/>
                  </a:cubicBezTo>
                  <a:cubicBezTo>
                    <a:pt x="5471297" y="4961614"/>
                    <a:pt x="5464270" y="4970613"/>
                    <a:pt x="5455394" y="4977517"/>
                  </a:cubicBezTo>
                  <a:cubicBezTo>
                    <a:pt x="5440307" y="4989251"/>
                    <a:pt x="5407686" y="5009322"/>
                    <a:pt x="5407686" y="5009322"/>
                  </a:cubicBezTo>
                  <a:cubicBezTo>
                    <a:pt x="5410337" y="5051729"/>
                    <a:pt x="5411791" y="5094228"/>
                    <a:pt x="5415638" y="5136543"/>
                  </a:cubicBezTo>
                  <a:cubicBezTo>
                    <a:pt x="5417098" y="5152599"/>
                    <a:pt x="5423589" y="5168129"/>
                    <a:pt x="5423589" y="5184251"/>
                  </a:cubicBezTo>
                  <a:cubicBezTo>
                    <a:pt x="5423589" y="5202546"/>
                    <a:pt x="5422403" y="5266136"/>
                    <a:pt x="5407686" y="5295569"/>
                  </a:cubicBezTo>
                  <a:cubicBezTo>
                    <a:pt x="5403412" y="5304116"/>
                    <a:pt x="5398133" y="5312281"/>
                    <a:pt x="5391784" y="5319423"/>
                  </a:cubicBezTo>
                  <a:cubicBezTo>
                    <a:pt x="5376843" y="5336232"/>
                    <a:pt x="5359979" y="5351228"/>
                    <a:pt x="5344076" y="5367131"/>
                  </a:cubicBezTo>
                  <a:cubicBezTo>
                    <a:pt x="5329746" y="5381461"/>
                    <a:pt x="5315742" y="5398584"/>
                    <a:pt x="5296368" y="5406887"/>
                  </a:cubicBezTo>
                  <a:cubicBezTo>
                    <a:pt x="5286324" y="5411192"/>
                    <a:pt x="5275071" y="5411837"/>
                    <a:pt x="5264563" y="5414839"/>
                  </a:cubicBezTo>
                  <a:cubicBezTo>
                    <a:pt x="5237260" y="5422640"/>
                    <a:pt x="5237180" y="5424554"/>
                    <a:pt x="5208904" y="5438693"/>
                  </a:cubicBezTo>
                  <a:cubicBezTo>
                    <a:pt x="5069124" y="5434033"/>
                    <a:pt x="4919901" y="5423097"/>
                    <a:pt x="4779533" y="5438693"/>
                  </a:cubicBezTo>
                  <a:cubicBezTo>
                    <a:pt x="4770035" y="5439748"/>
                    <a:pt x="4764226" y="5450321"/>
                    <a:pt x="4755679" y="5454595"/>
                  </a:cubicBezTo>
                  <a:cubicBezTo>
                    <a:pt x="4748183" y="5458343"/>
                    <a:pt x="4739777" y="5459896"/>
                    <a:pt x="4731826" y="5462546"/>
                  </a:cubicBezTo>
                  <a:cubicBezTo>
                    <a:pt x="4677844" y="5498534"/>
                    <a:pt x="4745420" y="5456505"/>
                    <a:pt x="4660264" y="5494352"/>
                  </a:cubicBezTo>
                  <a:cubicBezTo>
                    <a:pt x="4651531" y="5498233"/>
                    <a:pt x="4645358" y="5506899"/>
                    <a:pt x="4636410" y="5510254"/>
                  </a:cubicBezTo>
                  <a:cubicBezTo>
                    <a:pt x="4623756" y="5514999"/>
                    <a:pt x="4609692" y="5514650"/>
                    <a:pt x="4596653" y="5518206"/>
                  </a:cubicBezTo>
                  <a:cubicBezTo>
                    <a:pt x="4596613" y="5518217"/>
                    <a:pt x="4537038" y="5538078"/>
                    <a:pt x="4525092" y="5542060"/>
                  </a:cubicBezTo>
                  <a:cubicBezTo>
                    <a:pt x="4517141" y="5544710"/>
                    <a:pt x="4508212" y="5545362"/>
                    <a:pt x="4501238" y="5550011"/>
                  </a:cubicBezTo>
                  <a:cubicBezTo>
                    <a:pt x="4444437" y="5587878"/>
                    <a:pt x="4472072" y="5577181"/>
                    <a:pt x="4421725" y="5589767"/>
                  </a:cubicBezTo>
                  <a:cubicBezTo>
                    <a:pt x="4348983" y="5626138"/>
                    <a:pt x="4425088" y="5592276"/>
                    <a:pt x="4278601" y="5621573"/>
                  </a:cubicBezTo>
                  <a:cubicBezTo>
                    <a:pt x="4265349" y="5624223"/>
                    <a:pt x="4252154" y="5627175"/>
                    <a:pt x="4238845" y="5629524"/>
                  </a:cubicBezTo>
                  <a:cubicBezTo>
                    <a:pt x="4207092" y="5635127"/>
                    <a:pt x="4174432" y="5636568"/>
                    <a:pt x="4143429" y="5645426"/>
                  </a:cubicBezTo>
                  <a:lnTo>
                    <a:pt x="4087770" y="5661329"/>
                  </a:lnTo>
                  <a:cubicBezTo>
                    <a:pt x="4024160" y="5658679"/>
                    <a:pt x="3960215" y="5660409"/>
                    <a:pt x="3896939" y="5653378"/>
                  </a:cubicBezTo>
                  <a:cubicBezTo>
                    <a:pt x="3887441" y="5652323"/>
                    <a:pt x="3880228" y="5643824"/>
                    <a:pt x="3873085" y="5637475"/>
                  </a:cubicBezTo>
                  <a:cubicBezTo>
                    <a:pt x="3856276" y="5622534"/>
                    <a:pt x="3841280" y="5605670"/>
                    <a:pt x="3825377" y="5589767"/>
                  </a:cubicBezTo>
                  <a:lnTo>
                    <a:pt x="3801523" y="5565913"/>
                  </a:lnTo>
                  <a:cubicBezTo>
                    <a:pt x="3791844" y="5536875"/>
                    <a:pt x="3794108" y="5531815"/>
                    <a:pt x="3761766" y="5510254"/>
                  </a:cubicBezTo>
                  <a:cubicBezTo>
                    <a:pt x="3749890" y="5502337"/>
                    <a:pt x="3734776" y="5500735"/>
                    <a:pt x="3722010" y="5494352"/>
                  </a:cubicBezTo>
                  <a:cubicBezTo>
                    <a:pt x="3708187" y="5487441"/>
                    <a:pt x="3696322" y="5476893"/>
                    <a:pt x="3682253" y="5470498"/>
                  </a:cubicBezTo>
                  <a:cubicBezTo>
                    <a:pt x="3666993" y="5463561"/>
                    <a:pt x="3650448" y="5459896"/>
                    <a:pt x="3634546" y="5454595"/>
                  </a:cubicBezTo>
                  <a:lnTo>
                    <a:pt x="3610692" y="5446644"/>
                  </a:lnTo>
                  <a:cubicBezTo>
                    <a:pt x="3602741" y="5449294"/>
                    <a:pt x="3592074" y="5448050"/>
                    <a:pt x="3586838" y="5454595"/>
                  </a:cubicBezTo>
                  <a:cubicBezTo>
                    <a:pt x="3580011" y="5463128"/>
                    <a:pt x="3582026" y="5475933"/>
                    <a:pt x="3578886" y="5486400"/>
                  </a:cubicBezTo>
                  <a:cubicBezTo>
                    <a:pt x="3574069" y="5502456"/>
                    <a:pt x="3568285" y="5518205"/>
                    <a:pt x="3562984" y="5534108"/>
                  </a:cubicBezTo>
                  <a:cubicBezTo>
                    <a:pt x="3560333" y="5563263"/>
                    <a:pt x="3561166" y="5592948"/>
                    <a:pt x="3555032" y="5621573"/>
                  </a:cubicBezTo>
                  <a:cubicBezTo>
                    <a:pt x="3552587" y="5632981"/>
                    <a:pt x="3522711" y="5664323"/>
                    <a:pt x="3515276" y="5669280"/>
                  </a:cubicBezTo>
                  <a:cubicBezTo>
                    <a:pt x="3508302" y="5673929"/>
                    <a:pt x="3499373" y="5674581"/>
                    <a:pt x="3491422" y="5677232"/>
                  </a:cubicBezTo>
                  <a:cubicBezTo>
                    <a:pt x="3475519" y="5674581"/>
                    <a:pt x="3458134" y="5676490"/>
                    <a:pt x="3443714" y="5669280"/>
                  </a:cubicBezTo>
                  <a:cubicBezTo>
                    <a:pt x="3435167" y="5665006"/>
                    <a:pt x="3433930" y="5652767"/>
                    <a:pt x="3427812" y="5645426"/>
                  </a:cubicBezTo>
                  <a:cubicBezTo>
                    <a:pt x="3408682" y="5622470"/>
                    <a:pt x="3403556" y="5621305"/>
                    <a:pt x="3380104" y="5605670"/>
                  </a:cubicBezTo>
                  <a:cubicBezTo>
                    <a:pt x="3316493" y="5608320"/>
                    <a:pt x="3252764" y="5608918"/>
                    <a:pt x="3189272" y="5613621"/>
                  </a:cubicBezTo>
                  <a:cubicBezTo>
                    <a:pt x="3161669" y="5615666"/>
                    <a:pt x="3162064" y="5628344"/>
                    <a:pt x="3141565" y="5645426"/>
                  </a:cubicBezTo>
                  <a:cubicBezTo>
                    <a:pt x="3121011" y="5662554"/>
                    <a:pt x="3117766" y="5661311"/>
                    <a:pt x="3093857" y="5669280"/>
                  </a:cubicBezTo>
                  <a:lnTo>
                    <a:pt x="3062052" y="5716988"/>
                  </a:lnTo>
                  <a:lnTo>
                    <a:pt x="3046149" y="5740842"/>
                  </a:lnTo>
                  <a:cubicBezTo>
                    <a:pt x="3043499" y="5783249"/>
                    <a:pt x="3042226" y="5825765"/>
                    <a:pt x="3038198" y="5868063"/>
                  </a:cubicBezTo>
                  <a:cubicBezTo>
                    <a:pt x="3036917" y="5881517"/>
                    <a:pt x="3034991" y="5895166"/>
                    <a:pt x="3030246" y="5907820"/>
                  </a:cubicBezTo>
                  <a:cubicBezTo>
                    <a:pt x="3021743" y="5930496"/>
                    <a:pt x="3001534" y="5942864"/>
                    <a:pt x="2982539" y="5955527"/>
                  </a:cubicBezTo>
                  <a:cubicBezTo>
                    <a:pt x="2969680" y="5964100"/>
                    <a:pt x="2956905" y="5973104"/>
                    <a:pt x="2942782" y="5979381"/>
                  </a:cubicBezTo>
                  <a:cubicBezTo>
                    <a:pt x="2932796" y="5983819"/>
                    <a:pt x="2921729" y="5985378"/>
                    <a:pt x="2910977" y="5987333"/>
                  </a:cubicBezTo>
                  <a:cubicBezTo>
                    <a:pt x="2862617" y="5996126"/>
                    <a:pt x="2817310" y="5998739"/>
                    <a:pt x="2767853" y="6003235"/>
                  </a:cubicBezTo>
                  <a:cubicBezTo>
                    <a:pt x="2690991" y="6000585"/>
                    <a:pt x="2613858" y="6002247"/>
                    <a:pt x="2537266" y="5995284"/>
                  </a:cubicBezTo>
                  <a:cubicBezTo>
                    <a:pt x="2522528" y="5993944"/>
                    <a:pt x="2482609" y="5963586"/>
                    <a:pt x="2473655" y="5955527"/>
                  </a:cubicBezTo>
                  <a:cubicBezTo>
                    <a:pt x="2456939" y="5940482"/>
                    <a:pt x="2425947" y="5907820"/>
                    <a:pt x="2425947" y="5907820"/>
                  </a:cubicBezTo>
                  <a:cubicBezTo>
                    <a:pt x="2410001" y="5859980"/>
                    <a:pt x="2429878" y="5907761"/>
                    <a:pt x="2394142" y="5860112"/>
                  </a:cubicBezTo>
                  <a:cubicBezTo>
                    <a:pt x="2370301" y="5828323"/>
                    <a:pt x="2372513" y="5820272"/>
                    <a:pt x="2354386" y="5788550"/>
                  </a:cubicBezTo>
                  <a:cubicBezTo>
                    <a:pt x="2349645" y="5780253"/>
                    <a:pt x="2345945" y="5770666"/>
                    <a:pt x="2338483" y="5764696"/>
                  </a:cubicBezTo>
                  <a:cubicBezTo>
                    <a:pt x="2331938" y="5759460"/>
                    <a:pt x="2322580" y="5759395"/>
                    <a:pt x="2314629" y="5756745"/>
                  </a:cubicBezTo>
                  <a:cubicBezTo>
                    <a:pt x="2306678" y="5751444"/>
                    <a:pt x="2300303" y="5741575"/>
                    <a:pt x="2290775" y="5740842"/>
                  </a:cubicBezTo>
                  <a:cubicBezTo>
                    <a:pt x="2251700" y="5737836"/>
                    <a:pt x="2221183" y="5744079"/>
                    <a:pt x="2187408" y="5756745"/>
                  </a:cubicBezTo>
                  <a:cubicBezTo>
                    <a:pt x="2157207" y="5768071"/>
                    <a:pt x="2107989" y="5788488"/>
                    <a:pt x="2084041" y="5804453"/>
                  </a:cubicBezTo>
                  <a:cubicBezTo>
                    <a:pt x="2076090" y="5809754"/>
                    <a:pt x="2068734" y="5816081"/>
                    <a:pt x="2060187" y="5820355"/>
                  </a:cubicBezTo>
                  <a:cubicBezTo>
                    <a:pt x="2043889" y="5828504"/>
                    <a:pt x="2011695" y="5833234"/>
                    <a:pt x="1996577" y="5836258"/>
                  </a:cubicBezTo>
                  <a:cubicBezTo>
                    <a:pt x="1948869" y="5833607"/>
                    <a:pt x="1901038" y="5832632"/>
                    <a:pt x="1853453" y="5828306"/>
                  </a:cubicBezTo>
                  <a:cubicBezTo>
                    <a:pt x="1842570" y="5827317"/>
                    <a:pt x="1831422" y="5825242"/>
                    <a:pt x="1821648" y="5820355"/>
                  </a:cubicBezTo>
                  <a:cubicBezTo>
                    <a:pt x="1804553" y="5811808"/>
                    <a:pt x="1773940" y="5788550"/>
                    <a:pt x="1773940" y="5788550"/>
                  </a:cubicBezTo>
                  <a:cubicBezTo>
                    <a:pt x="1717123" y="5703321"/>
                    <a:pt x="1805601" y="5832664"/>
                    <a:pt x="1734184" y="5740842"/>
                  </a:cubicBezTo>
                  <a:cubicBezTo>
                    <a:pt x="1722450" y="5725755"/>
                    <a:pt x="1712981" y="5709037"/>
                    <a:pt x="1702379" y="5693134"/>
                  </a:cubicBezTo>
                  <a:lnTo>
                    <a:pt x="1686476" y="5669280"/>
                  </a:lnTo>
                  <a:cubicBezTo>
                    <a:pt x="1683826" y="5658678"/>
                    <a:pt x="1684587" y="5646568"/>
                    <a:pt x="1678525" y="5637475"/>
                  </a:cubicBezTo>
                  <a:cubicBezTo>
                    <a:pt x="1673224" y="5629524"/>
                    <a:pt x="1661428" y="5628330"/>
                    <a:pt x="1654671" y="5621573"/>
                  </a:cubicBezTo>
                  <a:lnTo>
                    <a:pt x="1654671" y="562157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Forma livre 44"/>
            <p:cNvSpPr/>
            <p:nvPr/>
          </p:nvSpPr>
          <p:spPr>
            <a:xfrm>
              <a:off x="5940151" y="3717032"/>
              <a:ext cx="188213" cy="193216"/>
            </a:xfrm>
            <a:custGeom>
              <a:avLst/>
              <a:gdLst>
                <a:gd name="connsiteX0" fmla="*/ 156447 w 219292"/>
                <a:gd name="connsiteY0" fmla="*/ 41910 h 279318"/>
                <a:gd name="connsiteX1" fmla="*/ 167877 w 219292"/>
                <a:gd name="connsiteY1" fmla="*/ 45720 h 279318"/>
                <a:gd name="connsiteX2" fmla="*/ 183117 w 219292"/>
                <a:gd name="connsiteY2" fmla="*/ 60960 h 279318"/>
                <a:gd name="connsiteX3" fmla="*/ 194547 w 219292"/>
                <a:gd name="connsiteY3" fmla="*/ 68580 h 279318"/>
                <a:gd name="connsiteX4" fmla="*/ 198357 w 219292"/>
                <a:gd name="connsiteY4" fmla="*/ 80010 h 279318"/>
                <a:gd name="connsiteX5" fmla="*/ 205977 w 219292"/>
                <a:gd name="connsiteY5" fmla="*/ 91440 h 279318"/>
                <a:gd name="connsiteX6" fmla="*/ 202167 w 219292"/>
                <a:gd name="connsiteY6" fmla="*/ 137160 h 279318"/>
                <a:gd name="connsiteX7" fmla="*/ 205977 w 219292"/>
                <a:gd name="connsiteY7" fmla="*/ 171450 h 279318"/>
                <a:gd name="connsiteX8" fmla="*/ 209787 w 219292"/>
                <a:gd name="connsiteY8" fmla="*/ 186690 h 279318"/>
                <a:gd name="connsiteX9" fmla="*/ 217407 w 219292"/>
                <a:gd name="connsiteY9" fmla="*/ 217170 h 279318"/>
                <a:gd name="connsiteX10" fmla="*/ 213597 w 219292"/>
                <a:gd name="connsiteY10" fmla="*/ 274320 h 279318"/>
                <a:gd name="connsiteX11" fmla="*/ 198357 w 219292"/>
                <a:gd name="connsiteY11" fmla="*/ 278130 h 279318"/>
                <a:gd name="connsiteX12" fmla="*/ 148827 w 219292"/>
                <a:gd name="connsiteY12" fmla="*/ 274320 h 279318"/>
                <a:gd name="connsiteX13" fmla="*/ 118347 w 219292"/>
                <a:gd name="connsiteY13" fmla="*/ 266700 h 279318"/>
                <a:gd name="connsiteX14" fmla="*/ 84057 w 219292"/>
                <a:gd name="connsiteY14" fmla="*/ 247650 h 279318"/>
                <a:gd name="connsiteX15" fmla="*/ 61197 w 219292"/>
                <a:gd name="connsiteY15" fmla="*/ 228600 h 279318"/>
                <a:gd name="connsiteX16" fmla="*/ 38337 w 219292"/>
                <a:gd name="connsiteY16" fmla="*/ 220980 h 279318"/>
                <a:gd name="connsiteX17" fmla="*/ 26907 w 219292"/>
                <a:gd name="connsiteY17" fmla="*/ 217170 h 279318"/>
                <a:gd name="connsiteX18" fmla="*/ 15477 w 219292"/>
                <a:gd name="connsiteY18" fmla="*/ 213360 h 279318"/>
                <a:gd name="connsiteX19" fmla="*/ 237 w 219292"/>
                <a:gd name="connsiteY19" fmla="*/ 209550 h 279318"/>
                <a:gd name="connsiteX20" fmla="*/ 4047 w 219292"/>
                <a:gd name="connsiteY20" fmla="*/ 144780 h 279318"/>
                <a:gd name="connsiteX21" fmla="*/ 38337 w 219292"/>
                <a:gd name="connsiteY21" fmla="*/ 114300 h 279318"/>
                <a:gd name="connsiteX22" fmla="*/ 49767 w 219292"/>
                <a:gd name="connsiteY22" fmla="*/ 106680 h 279318"/>
                <a:gd name="connsiteX23" fmla="*/ 65007 w 219292"/>
                <a:gd name="connsiteY23" fmla="*/ 68580 h 279318"/>
                <a:gd name="connsiteX24" fmla="*/ 68817 w 219292"/>
                <a:gd name="connsiteY24" fmla="*/ 57150 h 279318"/>
                <a:gd name="connsiteX25" fmla="*/ 76437 w 219292"/>
                <a:gd name="connsiteY25" fmla="*/ 45720 h 279318"/>
                <a:gd name="connsiteX26" fmla="*/ 84057 w 219292"/>
                <a:gd name="connsiteY26" fmla="*/ 22860 h 279318"/>
                <a:gd name="connsiteX27" fmla="*/ 106917 w 219292"/>
                <a:gd name="connsiteY27" fmla="*/ 7620 h 279318"/>
                <a:gd name="connsiteX28" fmla="*/ 118347 w 219292"/>
                <a:gd name="connsiteY28" fmla="*/ 0 h 279318"/>
                <a:gd name="connsiteX29" fmla="*/ 148827 w 219292"/>
                <a:gd name="connsiteY29" fmla="*/ 11430 h 279318"/>
                <a:gd name="connsiteX30" fmla="*/ 152637 w 219292"/>
                <a:gd name="connsiteY30" fmla="*/ 34290 h 279318"/>
                <a:gd name="connsiteX31" fmla="*/ 156447 w 219292"/>
                <a:gd name="connsiteY31" fmla="*/ 41910 h 27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292" h="279318">
                  <a:moveTo>
                    <a:pt x="156447" y="41910"/>
                  </a:moveTo>
                  <a:cubicBezTo>
                    <a:pt x="158987" y="43815"/>
                    <a:pt x="164609" y="43386"/>
                    <a:pt x="167877" y="45720"/>
                  </a:cubicBezTo>
                  <a:cubicBezTo>
                    <a:pt x="173723" y="49896"/>
                    <a:pt x="177662" y="56285"/>
                    <a:pt x="183117" y="60960"/>
                  </a:cubicBezTo>
                  <a:cubicBezTo>
                    <a:pt x="186594" y="63940"/>
                    <a:pt x="190737" y="66040"/>
                    <a:pt x="194547" y="68580"/>
                  </a:cubicBezTo>
                  <a:cubicBezTo>
                    <a:pt x="195817" y="72390"/>
                    <a:pt x="196561" y="76418"/>
                    <a:pt x="198357" y="80010"/>
                  </a:cubicBezTo>
                  <a:cubicBezTo>
                    <a:pt x="200405" y="84106"/>
                    <a:pt x="205672" y="86871"/>
                    <a:pt x="205977" y="91440"/>
                  </a:cubicBezTo>
                  <a:cubicBezTo>
                    <a:pt x="206994" y="106699"/>
                    <a:pt x="203437" y="121920"/>
                    <a:pt x="202167" y="137160"/>
                  </a:cubicBezTo>
                  <a:cubicBezTo>
                    <a:pt x="203437" y="148590"/>
                    <a:pt x="204228" y="160083"/>
                    <a:pt x="205977" y="171450"/>
                  </a:cubicBezTo>
                  <a:cubicBezTo>
                    <a:pt x="206773" y="176625"/>
                    <a:pt x="208651" y="181578"/>
                    <a:pt x="209787" y="186690"/>
                  </a:cubicBezTo>
                  <a:cubicBezTo>
                    <a:pt x="215917" y="214276"/>
                    <a:pt x="210599" y="196745"/>
                    <a:pt x="217407" y="217170"/>
                  </a:cubicBezTo>
                  <a:cubicBezTo>
                    <a:pt x="216137" y="236220"/>
                    <a:pt x="219292" y="256097"/>
                    <a:pt x="213597" y="274320"/>
                  </a:cubicBezTo>
                  <a:cubicBezTo>
                    <a:pt x="212035" y="279318"/>
                    <a:pt x="203593" y="278130"/>
                    <a:pt x="198357" y="278130"/>
                  </a:cubicBezTo>
                  <a:cubicBezTo>
                    <a:pt x="181798" y="278130"/>
                    <a:pt x="165337" y="275590"/>
                    <a:pt x="148827" y="274320"/>
                  </a:cubicBezTo>
                  <a:cubicBezTo>
                    <a:pt x="138667" y="271780"/>
                    <a:pt x="127061" y="272509"/>
                    <a:pt x="118347" y="266700"/>
                  </a:cubicBezTo>
                  <a:cubicBezTo>
                    <a:pt x="92145" y="249232"/>
                    <a:pt x="104175" y="254356"/>
                    <a:pt x="84057" y="247650"/>
                  </a:cubicBezTo>
                  <a:cubicBezTo>
                    <a:pt x="76879" y="240472"/>
                    <a:pt x="70745" y="232844"/>
                    <a:pt x="61197" y="228600"/>
                  </a:cubicBezTo>
                  <a:cubicBezTo>
                    <a:pt x="53857" y="225338"/>
                    <a:pt x="45957" y="223520"/>
                    <a:pt x="38337" y="220980"/>
                  </a:cubicBezTo>
                  <a:lnTo>
                    <a:pt x="26907" y="217170"/>
                  </a:lnTo>
                  <a:cubicBezTo>
                    <a:pt x="23097" y="215900"/>
                    <a:pt x="19373" y="214334"/>
                    <a:pt x="15477" y="213360"/>
                  </a:cubicBezTo>
                  <a:lnTo>
                    <a:pt x="237" y="209550"/>
                  </a:lnTo>
                  <a:cubicBezTo>
                    <a:pt x="1507" y="187960"/>
                    <a:pt x="0" y="166025"/>
                    <a:pt x="4047" y="144780"/>
                  </a:cubicBezTo>
                  <a:cubicBezTo>
                    <a:pt x="6509" y="131856"/>
                    <a:pt x="31052" y="119156"/>
                    <a:pt x="38337" y="114300"/>
                  </a:cubicBezTo>
                  <a:lnTo>
                    <a:pt x="49767" y="106680"/>
                  </a:lnTo>
                  <a:cubicBezTo>
                    <a:pt x="67111" y="54647"/>
                    <a:pt x="48189" y="107822"/>
                    <a:pt x="65007" y="68580"/>
                  </a:cubicBezTo>
                  <a:cubicBezTo>
                    <a:pt x="66589" y="64889"/>
                    <a:pt x="67021" y="60742"/>
                    <a:pt x="68817" y="57150"/>
                  </a:cubicBezTo>
                  <a:cubicBezTo>
                    <a:pt x="70865" y="53054"/>
                    <a:pt x="74577" y="49904"/>
                    <a:pt x="76437" y="45720"/>
                  </a:cubicBezTo>
                  <a:cubicBezTo>
                    <a:pt x="79699" y="38380"/>
                    <a:pt x="77374" y="27315"/>
                    <a:pt x="84057" y="22860"/>
                  </a:cubicBezTo>
                  <a:lnTo>
                    <a:pt x="106917" y="7620"/>
                  </a:lnTo>
                  <a:lnTo>
                    <a:pt x="118347" y="0"/>
                  </a:lnTo>
                  <a:cubicBezTo>
                    <a:pt x="124269" y="1184"/>
                    <a:pt x="144467" y="2709"/>
                    <a:pt x="148827" y="11430"/>
                  </a:cubicBezTo>
                  <a:cubicBezTo>
                    <a:pt x="152282" y="18340"/>
                    <a:pt x="150194" y="26961"/>
                    <a:pt x="152637" y="34290"/>
                  </a:cubicBezTo>
                  <a:cubicBezTo>
                    <a:pt x="154085" y="38634"/>
                    <a:pt x="153907" y="40005"/>
                    <a:pt x="156447" y="41910"/>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Forma livre 45"/>
            <p:cNvSpPr/>
            <p:nvPr/>
          </p:nvSpPr>
          <p:spPr>
            <a:xfrm>
              <a:off x="5424805" y="3713480"/>
              <a:ext cx="282575" cy="496570"/>
            </a:xfrm>
            <a:custGeom>
              <a:avLst/>
              <a:gdLst>
                <a:gd name="connsiteX0" fmla="*/ 635 w 282575"/>
                <a:gd name="connsiteY0" fmla="*/ 389890 h 496570"/>
                <a:gd name="connsiteX1" fmla="*/ 8255 w 282575"/>
                <a:gd name="connsiteY1" fmla="*/ 374650 h 496570"/>
                <a:gd name="connsiteX2" fmla="*/ 12065 w 282575"/>
                <a:gd name="connsiteY2" fmla="*/ 363220 h 496570"/>
                <a:gd name="connsiteX3" fmla="*/ 19685 w 282575"/>
                <a:gd name="connsiteY3" fmla="*/ 351790 h 496570"/>
                <a:gd name="connsiteX4" fmla="*/ 27305 w 282575"/>
                <a:gd name="connsiteY4" fmla="*/ 306070 h 496570"/>
                <a:gd name="connsiteX5" fmla="*/ 23495 w 282575"/>
                <a:gd name="connsiteY5" fmla="*/ 267970 h 496570"/>
                <a:gd name="connsiteX6" fmla="*/ 15875 w 282575"/>
                <a:gd name="connsiteY6" fmla="*/ 245110 h 496570"/>
                <a:gd name="connsiteX7" fmla="*/ 19685 w 282575"/>
                <a:gd name="connsiteY7" fmla="*/ 199390 h 496570"/>
                <a:gd name="connsiteX8" fmla="*/ 27305 w 282575"/>
                <a:gd name="connsiteY8" fmla="*/ 187960 h 496570"/>
                <a:gd name="connsiteX9" fmla="*/ 65405 w 282575"/>
                <a:gd name="connsiteY9" fmla="*/ 157480 h 496570"/>
                <a:gd name="connsiteX10" fmla="*/ 80645 w 282575"/>
                <a:gd name="connsiteY10" fmla="*/ 134620 h 496570"/>
                <a:gd name="connsiteX11" fmla="*/ 84455 w 282575"/>
                <a:gd name="connsiteY11" fmla="*/ 123190 h 496570"/>
                <a:gd name="connsiteX12" fmla="*/ 107315 w 282575"/>
                <a:gd name="connsiteY12" fmla="*/ 88900 h 496570"/>
                <a:gd name="connsiteX13" fmla="*/ 122555 w 282575"/>
                <a:gd name="connsiteY13" fmla="*/ 58420 h 496570"/>
                <a:gd name="connsiteX14" fmla="*/ 133985 w 282575"/>
                <a:gd name="connsiteY14" fmla="*/ 35560 h 496570"/>
                <a:gd name="connsiteX15" fmla="*/ 149225 w 282575"/>
                <a:gd name="connsiteY15" fmla="*/ 27940 h 496570"/>
                <a:gd name="connsiteX16" fmla="*/ 156845 w 282575"/>
                <a:gd name="connsiteY16" fmla="*/ 16510 h 496570"/>
                <a:gd name="connsiteX17" fmla="*/ 179705 w 282575"/>
                <a:gd name="connsiteY17" fmla="*/ 1270 h 496570"/>
                <a:gd name="connsiteX18" fmla="*/ 194945 w 282575"/>
                <a:gd name="connsiteY18" fmla="*/ 5080 h 496570"/>
                <a:gd name="connsiteX19" fmla="*/ 183515 w 282575"/>
                <a:gd name="connsiteY19" fmla="*/ 58420 h 496570"/>
                <a:gd name="connsiteX20" fmla="*/ 179705 w 282575"/>
                <a:gd name="connsiteY20" fmla="*/ 69850 h 496570"/>
                <a:gd name="connsiteX21" fmla="*/ 172085 w 282575"/>
                <a:gd name="connsiteY21" fmla="*/ 81280 h 496570"/>
                <a:gd name="connsiteX22" fmla="*/ 160655 w 282575"/>
                <a:gd name="connsiteY22" fmla="*/ 115570 h 496570"/>
                <a:gd name="connsiteX23" fmla="*/ 156845 w 282575"/>
                <a:gd name="connsiteY23" fmla="*/ 127000 h 496570"/>
                <a:gd name="connsiteX24" fmla="*/ 168275 w 282575"/>
                <a:gd name="connsiteY24" fmla="*/ 233680 h 496570"/>
                <a:gd name="connsiteX25" fmla="*/ 179705 w 282575"/>
                <a:gd name="connsiteY25" fmla="*/ 245110 h 496570"/>
                <a:gd name="connsiteX26" fmla="*/ 187325 w 282575"/>
                <a:gd name="connsiteY26" fmla="*/ 267970 h 496570"/>
                <a:gd name="connsiteX27" fmla="*/ 191135 w 282575"/>
                <a:gd name="connsiteY27" fmla="*/ 279400 h 496570"/>
                <a:gd name="connsiteX28" fmla="*/ 206375 w 282575"/>
                <a:gd name="connsiteY28" fmla="*/ 336550 h 496570"/>
                <a:gd name="connsiteX29" fmla="*/ 221615 w 282575"/>
                <a:gd name="connsiteY29" fmla="*/ 363220 h 496570"/>
                <a:gd name="connsiteX30" fmla="*/ 225425 w 282575"/>
                <a:gd name="connsiteY30" fmla="*/ 374650 h 496570"/>
                <a:gd name="connsiteX31" fmla="*/ 240665 w 282575"/>
                <a:gd name="connsiteY31" fmla="*/ 397510 h 496570"/>
                <a:gd name="connsiteX32" fmla="*/ 248285 w 282575"/>
                <a:gd name="connsiteY32" fmla="*/ 408940 h 496570"/>
                <a:gd name="connsiteX33" fmla="*/ 267335 w 282575"/>
                <a:gd name="connsiteY33" fmla="*/ 435610 h 496570"/>
                <a:gd name="connsiteX34" fmla="*/ 278765 w 282575"/>
                <a:gd name="connsiteY34" fmla="*/ 447040 h 496570"/>
                <a:gd name="connsiteX35" fmla="*/ 282575 w 282575"/>
                <a:gd name="connsiteY35" fmla="*/ 458470 h 496570"/>
                <a:gd name="connsiteX36" fmla="*/ 267335 w 282575"/>
                <a:gd name="connsiteY36" fmla="*/ 485140 h 496570"/>
                <a:gd name="connsiteX37" fmla="*/ 255905 w 282575"/>
                <a:gd name="connsiteY37" fmla="*/ 492760 h 496570"/>
                <a:gd name="connsiteX38" fmla="*/ 244475 w 282575"/>
                <a:gd name="connsiteY38" fmla="*/ 496570 h 496570"/>
                <a:gd name="connsiteX39" fmla="*/ 122555 w 282575"/>
                <a:gd name="connsiteY39" fmla="*/ 492760 h 496570"/>
                <a:gd name="connsiteX40" fmla="*/ 111125 w 282575"/>
                <a:gd name="connsiteY40" fmla="*/ 488950 h 496570"/>
                <a:gd name="connsiteX41" fmla="*/ 80645 w 282575"/>
                <a:gd name="connsiteY41" fmla="*/ 485140 h 496570"/>
                <a:gd name="connsiteX42" fmla="*/ 69215 w 282575"/>
                <a:gd name="connsiteY42" fmla="*/ 481330 h 496570"/>
                <a:gd name="connsiteX43" fmla="*/ 46355 w 282575"/>
                <a:gd name="connsiteY43" fmla="*/ 466090 h 496570"/>
                <a:gd name="connsiteX44" fmla="*/ 38735 w 282575"/>
                <a:gd name="connsiteY44" fmla="*/ 454660 h 496570"/>
                <a:gd name="connsiteX45" fmla="*/ 27305 w 282575"/>
                <a:gd name="connsiteY45" fmla="*/ 447040 h 496570"/>
                <a:gd name="connsiteX46" fmla="*/ 15875 w 282575"/>
                <a:gd name="connsiteY46" fmla="*/ 435610 h 496570"/>
                <a:gd name="connsiteX47" fmla="*/ 4445 w 282575"/>
                <a:gd name="connsiteY47" fmla="*/ 397510 h 496570"/>
                <a:gd name="connsiteX48" fmla="*/ 635 w 282575"/>
                <a:gd name="connsiteY48" fmla="*/ 389890 h 4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2575" h="496570">
                  <a:moveTo>
                    <a:pt x="635" y="389890"/>
                  </a:moveTo>
                  <a:cubicBezTo>
                    <a:pt x="1270" y="386080"/>
                    <a:pt x="6018" y="379870"/>
                    <a:pt x="8255" y="374650"/>
                  </a:cubicBezTo>
                  <a:cubicBezTo>
                    <a:pt x="9837" y="370959"/>
                    <a:pt x="10269" y="366812"/>
                    <a:pt x="12065" y="363220"/>
                  </a:cubicBezTo>
                  <a:cubicBezTo>
                    <a:pt x="14113" y="359124"/>
                    <a:pt x="17145" y="355600"/>
                    <a:pt x="19685" y="351790"/>
                  </a:cubicBezTo>
                  <a:cubicBezTo>
                    <a:pt x="21848" y="340973"/>
                    <a:pt x="27305" y="315522"/>
                    <a:pt x="27305" y="306070"/>
                  </a:cubicBezTo>
                  <a:cubicBezTo>
                    <a:pt x="27305" y="293307"/>
                    <a:pt x="25847" y="280515"/>
                    <a:pt x="23495" y="267970"/>
                  </a:cubicBezTo>
                  <a:cubicBezTo>
                    <a:pt x="22015" y="260075"/>
                    <a:pt x="15875" y="245110"/>
                    <a:pt x="15875" y="245110"/>
                  </a:cubicBezTo>
                  <a:cubicBezTo>
                    <a:pt x="17145" y="229870"/>
                    <a:pt x="16686" y="214386"/>
                    <a:pt x="19685" y="199390"/>
                  </a:cubicBezTo>
                  <a:cubicBezTo>
                    <a:pt x="20583" y="194900"/>
                    <a:pt x="24374" y="191478"/>
                    <a:pt x="27305" y="187960"/>
                  </a:cubicBezTo>
                  <a:cubicBezTo>
                    <a:pt x="37855" y="175300"/>
                    <a:pt x="51864" y="166507"/>
                    <a:pt x="65405" y="157480"/>
                  </a:cubicBezTo>
                  <a:cubicBezTo>
                    <a:pt x="74155" y="122480"/>
                    <a:pt x="61509" y="158540"/>
                    <a:pt x="80645" y="134620"/>
                  </a:cubicBezTo>
                  <a:cubicBezTo>
                    <a:pt x="83154" y="131484"/>
                    <a:pt x="82431" y="126659"/>
                    <a:pt x="84455" y="123190"/>
                  </a:cubicBezTo>
                  <a:cubicBezTo>
                    <a:pt x="91377" y="111324"/>
                    <a:pt x="107315" y="88900"/>
                    <a:pt x="107315" y="88900"/>
                  </a:cubicBezTo>
                  <a:cubicBezTo>
                    <a:pt x="114890" y="58599"/>
                    <a:pt x="105285" y="88643"/>
                    <a:pt x="122555" y="58420"/>
                  </a:cubicBezTo>
                  <a:cubicBezTo>
                    <a:pt x="128702" y="47663"/>
                    <a:pt x="123124" y="44611"/>
                    <a:pt x="133985" y="35560"/>
                  </a:cubicBezTo>
                  <a:cubicBezTo>
                    <a:pt x="138348" y="31924"/>
                    <a:pt x="144145" y="30480"/>
                    <a:pt x="149225" y="27940"/>
                  </a:cubicBezTo>
                  <a:cubicBezTo>
                    <a:pt x="151765" y="24130"/>
                    <a:pt x="153399" y="19525"/>
                    <a:pt x="156845" y="16510"/>
                  </a:cubicBezTo>
                  <a:cubicBezTo>
                    <a:pt x="163737" y="10479"/>
                    <a:pt x="179705" y="1270"/>
                    <a:pt x="179705" y="1270"/>
                  </a:cubicBezTo>
                  <a:cubicBezTo>
                    <a:pt x="184785" y="2540"/>
                    <a:pt x="193675" y="0"/>
                    <a:pt x="194945" y="5080"/>
                  </a:cubicBezTo>
                  <a:cubicBezTo>
                    <a:pt x="205214" y="46154"/>
                    <a:pt x="194185" y="37080"/>
                    <a:pt x="183515" y="58420"/>
                  </a:cubicBezTo>
                  <a:cubicBezTo>
                    <a:pt x="181719" y="62012"/>
                    <a:pt x="181501" y="66258"/>
                    <a:pt x="179705" y="69850"/>
                  </a:cubicBezTo>
                  <a:cubicBezTo>
                    <a:pt x="177657" y="73946"/>
                    <a:pt x="173945" y="77096"/>
                    <a:pt x="172085" y="81280"/>
                  </a:cubicBezTo>
                  <a:lnTo>
                    <a:pt x="160655" y="115570"/>
                  </a:lnTo>
                  <a:lnTo>
                    <a:pt x="156845" y="127000"/>
                  </a:lnTo>
                  <a:cubicBezTo>
                    <a:pt x="158630" y="171619"/>
                    <a:pt x="143347" y="203767"/>
                    <a:pt x="168275" y="233680"/>
                  </a:cubicBezTo>
                  <a:cubicBezTo>
                    <a:pt x="171724" y="237819"/>
                    <a:pt x="175895" y="241300"/>
                    <a:pt x="179705" y="245110"/>
                  </a:cubicBezTo>
                  <a:lnTo>
                    <a:pt x="187325" y="267970"/>
                  </a:lnTo>
                  <a:cubicBezTo>
                    <a:pt x="188595" y="271780"/>
                    <a:pt x="190475" y="275439"/>
                    <a:pt x="191135" y="279400"/>
                  </a:cubicBezTo>
                  <a:cubicBezTo>
                    <a:pt x="199508" y="329637"/>
                    <a:pt x="190185" y="312265"/>
                    <a:pt x="206375" y="336550"/>
                  </a:cubicBezTo>
                  <a:cubicBezTo>
                    <a:pt x="214433" y="368782"/>
                    <a:pt x="203456" y="335981"/>
                    <a:pt x="221615" y="363220"/>
                  </a:cubicBezTo>
                  <a:cubicBezTo>
                    <a:pt x="223843" y="366562"/>
                    <a:pt x="223475" y="371139"/>
                    <a:pt x="225425" y="374650"/>
                  </a:cubicBezTo>
                  <a:cubicBezTo>
                    <a:pt x="229873" y="382656"/>
                    <a:pt x="235585" y="389890"/>
                    <a:pt x="240665" y="397510"/>
                  </a:cubicBezTo>
                  <a:lnTo>
                    <a:pt x="248285" y="408940"/>
                  </a:lnTo>
                  <a:cubicBezTo>
                    <a:pt x="254316" y="417986"/>
                    <a:pt x="260246" y="427340"/>
                    <a:pt x="267335" y="435610"/>
                  </a:cubicBezTo>
                  <a:cubicBezTo>
                    <a:pt x="270842" y="439701"/>
                    <a:pt x="274955" y="443230"/>
                    <a:pt x="278765" y="447040"/>
                  </a:cubicBezTo>
                  <a:cubicBezTo>
                    <a:pt x="280035" y="450850"/>
                    <a:pt x="282575" y="454454"/>
                    <a:pt x="282575" y="458470"/>
                  </a:cubicBezTo>
                  <a:cubicBezTo>
                    <a:pt x="282575" y="472222"/>
                    <a:pt x="277202" y="476917"/>
                    <a:pt x="267335" y="485140"/>
                  </a:cubicBezTo>
                  <a:cubicBezTo>
                    <a:pt x="263817" y="488071"/>
                    <a:pt x="260001" y="490712"/>
                    <a:pt x="255905" y="492760"/>
                  </a:cubicBezTo>
                  <a:cubicBezTo>
                    <a:pt x="252313" y="494556"/>
                    <a:pt x="248285" y="495300"/>
                    <a:pt x="244475" y="496570"/>
                  </a:cubicBezTo>
                  <a:cubicBezTo>
                    <a:pt x="203835" y="495300"/>
                    <a:pt x="163149" y="495080"/>
                    <a:pt x="122555" y="492760"/>
                  </a:cubicBezTo>
                  <a:cubicBezTo>
                    <a:pt x="118545" y="492531"/>
                    <a:pt x="115076" y="489668"/>
                    <a:pt x="111125" y="488950"/>
                  </a:cubicBezTo>
                  <a:cubicBezTo>
                    <a:pt x="101051" y="487118"/>
                    <a:pt x="90805" y="486410"/>
                    <a:pt x="80645" y="485140"/>
                  </a:cubicBezTo>
                  <a:cubicBezTo>
                    <a:pt x="76835" y="483870"/>
                    <a:pt x="72726" y="483280"/>
                    <a:pt x="69215" y="481330"/>
                  </a:cubicBezTo>
                  <a:cubicBezTo>
                    <a:pt x="61209" y="476882"/>
                    <a:pt x="46355" y="466090"/>
                    <a:pt x="46355" y="466090"/>
                  </a:cubicBezTo>
                  <a:cubicBezTo>
                    <a:pt x="43815" y="462280"/>
                    <a:pt x="41973" y="457898"/>
                    <a:pt x="38735" y="454660"/>
                  </a:cubicBezTo>
                  <a:cubicBezTo>
                    <a:pt x="35497" y="451422"/>
                    <a:pt x="30823" y="449971"/>
                    <a:pt x="27305" y="447040"/>
                  </a:cubicBezTo>
                  <a:cubicBezTo>
                    <a:pt x="23166" y="443591"/>
                    <a:pt x="19685" y="439420"/>
                    <a:pt x="15875" y="435610"/>
                  </a:cubicBezTo>
                  <a:cubicBezTo>
                    <a:pt x="6599" y="407782"/>
                    <a:pt x="10203" y="420542"/>
                    <a:pt x="4445" y="397510"/>
                  </a:cubicBezTo>
                  <a:cubicBezTo>
                    <a:pt x="9460" y="382466"/>
                    <a:pt x="0" y="393700"/>
                    <a:pt x="635" y="389890"/>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67" name="Conector de seta reta 66"/>
          <p:cNvCxnSpPr>
            <a:stCxn id="36" idx="3"/>
            <a:endCxn id="62" idx="1"/>
          </p:cNvCxnSpPr>
          <p:nvPr/>
        </p:nvCxnSpPr>
        <p:spPr>
          <a:xfrm>
            <a:off x="3131840" y="5409220"/>
            <a:ext cx="1080120" cy="108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Conector de seta reta 68"/>
          <p:cNvCxnSpPr>
            <a:stCxn id="35" idx="3"/>
            <a:endCxn id="47" idx="1"/>
          </p:cNvCxnSpPr>
          <p:nvPr/>
        </p:nvCxnSpPr>
        <p:spPr>
          <a:xfrm flipV="1">
            <a:off x="3131840" y="3717032"/>
            <a:ext cx="108012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CaixaDeTexto 69"/>
          <p:cNvSpPr txBox="1"/>
          <p:nvPr/>
        </p:nvSpPr>
        <p:spPr>
          <a:xfrm>
            <a:off x="6012160" y="3284984"/>
            <a:ext cx="2592288" cy="923330"/>
          </a:xfrm>
          <a:prstGeom prst="rect">
            <a:avLst/>
          </a:prstGeom>
          <a:noFill/>
        </p:spPr>
        <p:txBody>
          <a:bodyPr wrap="square" rtlCol="0">
            <a:spAutoFit/>
          </a:bodyPr>
          <a:lstStyle/>
          <a:p>
            <a:r>
              <a:rPr lang="pt-BR" dirty="0" smtClean="0"/>
              <a:t>Áreas definidas após análise de dados e debates</a:t>
            </a:r>
            <a:endParaRPr lang="pt-BR" dirty="0"/>
          </a:p>
        </p:txBody>
      </p:sp>
      <p:sp>
        <p:nvSpPr>
          <p:cNvPr id="71" name="CaixaDeTexto 70"/>
          <p:cNvSpPr txBox="1"/>
          <p:nvPr/>
        </p:nvSpPr>
        <p:spPr>
          <a:xfrm>
            <a:off x="6012160" y="5085184"/>
            <a:ext cx="2664296" cy="923330"/>
          </a:xfrm>
          <a:prstGeom prst="rect">
            <a:avLst/>
          </a:prstGeom>
          <a:noFill/>
        </p:spPr>
        <p:txBody>
          <a:bodyPr wrap="square" rtlCol="0">
            <a:spAutoFit/>
          </a:bodyPr>
          <a:lstStyle/>
          <a:p>
            <a:r>
              <a:rPr lang="pt-BR" dirty="0" smtClean="0"/>
              <a:t>Dados brutos, mapeamentos, inserções programáticas </a:t>
            </a:r>
            <a:endParaRPr lang="pt-BR" dirty="0"/>
          </a:p>
        </p:txBody>
      </p:sp>
      <p:grpSp>
        <p:nvGrpSpPr>
          <p:cNvPr id="80" name="Grupo 79"/>
          <p:cNvGrpSpPr/>
          <p:nvPr/>
        </p:nvGrpSpPr>
        <p:grpSpPr>
          <a:xfrm>
            <a:off x="323528" y="4365104"/>
            <a:ext cx="216024" cy="1080120"/>
            <a:chOff x="323528" y="4365104"/>
            <a:chExt cx="216024" cy="1080120"/>
          </a:xfrm>
        </p:grpSpPr>
        <p:cxnSp>
          <p:nvCxnSpPr>
            <p:cNvPr id="73" name="Conector reto 72"/>
            <p:cNvCxnSpPr/>
            <p:nvPr/>
          </p:nvCxnSpPr>
          <p:spPr>
            <a:xfrm>
              <a:off x="323528" y="4365104"/>
              <a:ext cx="0" cy="108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ector reto 75"/>
            <p:cNvCxnSpPr>
              <a:stCxn id="35" idx="1"/>
            </p:cNvCxnSpPr>
            <p:nvPr/>
          </p:nvCxnSpPr>
          <p:spPr>
            <a:xfrm flipH="1">
              <a:off x="323528" y="4365104"/>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to 77"/>
            <p:cNvCxnSpPr/>
            <p:nvPr/>
          </p:nvCxnSpPr>
          <p:spPr>
            <a:xfrm flipH="1">
              <a:off x="323528" y="5445224"/>
              <a:ext cx="216024"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2000" fill="hold"/>
                                        <p:tgtEl>
                                          <p:spTgt spid="80"/>
                                        </p:tgtEl>
                                        <p:attrNameLst>
                                          <p:attrName>ppt_w</p:attrName>
                                        </p:attrNameLst>
                                      </p:cBhvr>
                                      <p:tavLst>
                                        <p:tav tm="0">
                                          <p:val>
                                            <p:fltVal val="0"/>
                                          </p:val>
                                        </p:tav>
                                        <p:tav tm="100000">
                                          <p:val>
                                            <p:strVal val="#ppt_w"/>
                                          </p:val>
                                        </p:tav>
                                      </p:tavLst>
                                    </p:anim>
                                    <p:anim calcmode="lin" valueType="num">
                                      <p:cBhvr>
                                        <p:cTn id="8" dur="2000" fill="hold"/>
                                        <p:tgtEl>
                                          <p:spTgt spid="80"/>
                                        </p:tgtEl>
                                        <p:attrNameLst>
                                          <p:attrName>ppt_h</p:attrName>
                                        </p:attrNameLst>
                                      </p:cBhvr>
                                      <p:tavLst>
                                        <p:tav tm="0">
                                          <p:val>
                                            <p:fltVal val="0"/>
                                          </p:val>
                                        </p:tav>
                                        <p:tav tm="100000">
                                          <p:val>
                                            <p:strVal val="#ppt_h"/>
                                          </p:val>
                                        </p:tav>
                                      </p:tavLst>
                                    </p:anim>
                                    <p:animEffect transition="in" filter="fade">
                                      <p:cBhvr>
                                        <p:cTn id="9" dur="2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1000" fill="hold"/>
                                        <p:tgtEl>
                                          <p:spTgt spid="49"/>
                                        </p:tgtEl>
                                        <p:attrNameLst>
                                          <p:attrName>ppt_w</p:attrName>
                                        </p:attrNameLst>
                                      </p:cBhvr>
                                      <p:tavLst>
                                        <p:tav tm="0">
                                          <p:val>
                                            <p:fltVal val="0"/>
                                          </p:val>
                                        </p:tav>
                                        <p:tav tm="100000">
                                          <p:val>
                                            <p:strVal val="#ppt_w"/>
                                          </p:val>
                                        </p:tav>
                                      </p:tavLst>
                                    </p:anim>
                                    <p:anim calcmode="lin" valueType="num">
                                      <p:cBhvr>
                                        <p:cTn id="15" dur="1000" fill="hold"/>
                                        <p:tgtEl>
                                          <p:spTgt spid="49"/>
                                        </p:tgtEl>
                                        <p:attrNameLst>
                                          <p:attrName>ppt_h</p:attrName>
                                        </p:attrNameLst>
                                      </p:cBhvr>
                                      <p:tavLst>
                                        <p:tav tm="0">
                                          <p:val>
                                            <p:fltVal val="0"/>
                                          </p:val>
                                        </p:tav>
                                        <p:tav tm="100000">
                                          <p:val>
                                            <p:strVal val="#ppt_h"/>
                                          </p:val>
                                        </p:tav>
                                      </p:tavLst>
                                    </p:anim>
                                    <p:animEffect transition="in" filter="fade">
                                      <p:cBhvr>
                                        <p:cTn id="16" dur="1000"/>
                                        <p:tgtEl>
                                          <p:spTgt spid="49"/>
                                        </p:tgtEl>
                                      </p:cBhvr>
                                    </p:animEffect>
                                  </p:childTnLst>
                                </p:cTn>
                              </p:par>
                              <p:par>
                                <p:cTn id="17" presetID="53"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par>
                                <p:cTn id="22" presetID="53"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p:cTn id="24" dur="500" fill="hold"/>
                                        <p:tgtEl>
                                          <p:spTgt spid="61"/>
                                        </p:tgtEl>
                                        <p:attrNameLst>
                                          <p:attrName>ppt_w</p:attrName>
                                        </p:attrNameLst>
                                      </p:cBhvr>
                                      <p:tavLst>
                                        <p:tav tm="0">
                                          <p:val>
                                            <p:fltVal val="0"/>
                                          </p:val>
                                        </p:tav>
                                        <p:tav tm="100000">
                                          <p:val>
                                            <p:strVal val="#ppt_w"/>
                                          </p:val>
                                        </p:tav>
                                      </p:tavLst>
                                    </p:anim>
                                    <p:anim calcmode="lin" valueType="num">
                                      <p:cBhvr>
                                        <p:cTn id="25" dur="500" fill="hold"/>
                                        <p:tgtEl>
                                          <p:spTgt spid="61"/>
                                        </p:tgtEl>
                                        <p:attrNameLst>
                                          <p:attrName>ppt_h</p:attrName>
                                        </p:attrNameLst>
                                      </p:cBhvr>
                                      <p:tavLst>
                                        <p:tav tm="0">
                                          <p:val>
                                            <p:fltVal val="0"/>
                                          </p:val>
                                        </p:tav>
                                        <p:tav tm="100000">
                                          <p:val>
                                            <p:strVal val="#ppt_h"/>
                                          </p:val>
                                        </p:tav>
                                      </p:tavLst>
                                    </p:anim>
                                    <p:animEffect transition="in" filter="fade">
                                      <p:cBhvr>
                                        <p:cTn id="26" dur="500"/>
                                        <p:tgtEl>
                                          <p:spTgt spid="61"/>
                                        </p:tgtEl>
                                      </p:cBhvr>
                                    </p:animEffect>
                                  </p:childTnLst>
                                </p:cTn>
                              </p:par>
                              <p:par>
                                <p:cTn id="27" presetID="53"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p:cTn id="29" dur="500" fill="hold"/>
                                        <p:tgtEl>
                                          <p:spTgt spid="67"/>
                                        </p:tgtEl>
                                        <p:attrNameLst>
                                          <p:attrName>ppt_w</p:attrName>
                                        </p:attrNameLst>
                                      </p:cBhvr>
                                      <p:tavLst>
                                        <p:tav tm="0">
                                          <p:val>
                                            <p:fltVal val="0"/>
                                          </p:val>
                                        </p:tav>
                                        <p:tav tm="100000">
                                          <p:val>
                                            <p:strVal val="#ppt_w"/>
                                          </p:val>
                                        </p:tav>
                                      </p:tavLst>
                                    </p:anim>
                                    <p:anim calcmode="lin" valueType="num">
                                      <p:cBhvr>
                                        <p:cTn id="30" dur="500" fill="hold"/>
                                        <p:tgtEl>
                                          <p:spTgt spid="67"/>
                                        </p:tgtEl>
                                        <p:attrNameLst>
                                          <p:attrName>ppt_h</p:attrName>
                                        </p:attrNameLst>
                                      </p:cBhvr>
                                      <p:tavLst>
                                        <p:tav tm="0">
                                          <p:val>
                                            <p:fltVal val="0"/>
                                          </p:val>
                                        </p:tav>
                                        <p:tav tm="100000">
                                          <p:val>
                                            <p:strVal val="#ppt_h"/>
                                          </p:val>
                                        </p:tav>
                                      </p:tavLst>
                                    </p:anim>
                                    <p:animEffect transition="in" filter="fade">
                                      <p:cBhvr>
                                        <p:cTn id="31" dur="500"/>
                                        <p:tgtEl>
                                          <p:spTgt spid="6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2000" fill="hold"/>
                                        <p:tgtEl>
                                          <p:spTgt spid="24"/>
                                        </p:tgtEl>
                                        <p:attrNameLst>
                                          <p:attrName>ppt_w</p:attrName>
                                        </p:attrNameLst>
                                      </p:cBhvr>
                                      <p:tavLst>
                                        <p:tav tm="0">
                                          <p:val>
                                            <p:fltVal val="0"/>
                                          </p:val>
                                        </p:tav>
                                        <p:tav tm="100000">
                                          <p:val>
                                            <p:strVal val="#ppt_w"/>
                                          </p:val>
                                        </p:tav>
                                      </p:tavLst>
                                    </p:anim>
                                    <p:anim calcmode="lin" valueType="num">
                                      <p:cBhvr>
                                        <p:cTn id="37" dur="2000" fill="hold"/>
                                        <p:tgtEl>
                                          <p:spTgt spid="24"/>
                                        </p:tgtEl>
                                        <p:attrNameLst>
                                          <p:attrName>ppt_h</p:attrName>
                                        </p:attrNameLst>
                                      </p:cBhvr>
                                      <p:tavLst>
                                        <p:tav tm="0">
                                          <p:val>
                                            <p:fltVal val="0"/>
                                          </p:val>
                                        </p:tav>
                                        <p:tav tm="100000">
                                          <p:val>
                                            <p:strVal val="#ppt_h"/>
                                          </p:val>
                                        </p:tav>
                                      </p:tavLst>
                                    </p:anim>
                                    <p:animEffect transition="in" filter="fade">
                                      <p:cBhvr>
                                        <p:cTn id="38" dur="2000"/>
                                        <p:tgtEl>
                                          <p:spTgt spid="24"/>
                                        </p:tgtEl>
                                      </p:cBhvr>
                                    </p:animEffect>
                                  </p:childTnLst>
                                </p:cTn>
                              </p:par>
                              <p:par>
                                <p:cTn id="39" presetID="53"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animEffect transition="in" filter="fade">
                                      <p:cBhvr>
                                        <p:cTn id="43" dur="500"/>
                                        <p:tgtEl>
                                          <p:spTgt spid="43"/>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p:cTn id="51" dur="500" fill="hold"/>
                                        <p:tgtEl>
                                          <p:spTgt spid="71"/>
                                        </p:tgtEl>
                                        <p:attrNameLst>
                                          <p:attrName>ppt_w</p:attrName>
                                        </p:attrNameLst>
                                      </p:cBhvr>
                                      <p:tavLst>
                                        <p:tav tm="0">
                                          <p:val>
                                            <p:fltVal val="0"/>
                                          </p:val>
                                        </p:tav>
                                        <p:tav tm="100000">
                                          <p:val>
                                            <p:strVal val="#ppt_w"/>
                                          </p:val>
                                        </p:tav>
                                      </p:tavLst>
                                    </p:anim>
                                    <p:anim calcmode="lin" valueType="num">
                                      <p:cBhvr>
                                        <p:cTn id="52" dur="500" fill="hold"/>
                                        <p:tgtEl>
                                          <p:spTgt spid="71"/>
                                        </p:tgtEl>
                                        <p:attrNameLst>
                                          <p:attrName>ppt_h</p:attrName>
                                        </p:attrNameLst>
                                      </p:cBhvr>
                                      <p:tavLst>
                                        <p:tav tm="0">
                                          <p:val>
                                            <p:fltVal val="0"/>
                                          </p:val>
                                        </p:tav>
                                        <p:tav tm="100000">
                                          <p:val>
                                            <p:strVal val="#ppt_h"/>
                                          </p:val>
                                        </p:tav>
                                      </p:tavLst>
                                    </p:anim>
                                    <p:animEffect transition="in" filter="fade">
                                      <p:cBhvr>
                                        <p:cTn id="5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Sistema de Acompanhamento</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3419872" y="3068960"/>
            <a:ext cx="194421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Câmaras Temáticas</a:t>
            </a:r>
            <a:endParaRPr lang="pt-BR" sz="1600" dirty="0"/>
          </a:p>
        </p:txBody>
      </p:sp>
      <p:sp>
        <p:nvSpPr>
          <p:cNvPr id="22" name="Retângulo 21"/>
          <p:cNvSpPr/>
          <p:nvPr/>
        </p:nvSpPr>
        <p:spPr>
          <a:xfrm>
            <a:off x="755576" y="342900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Macrozonas Metropolitanas</a:t>
            </a:r>
            <a:endParaRPr lang="pt-BR" sz="1100" dirty="0"/>
          </a:p>
        </p:txBody>
      </p:sp>
      <p:sp>
        <p:nvSpPr>
          <p:cNvPr id="27" name="Retângulo 26"/>
          <p:cNvSpPr/>
          <p:nvPr/>
        </p:nvSpPr>
        <p:spPr>
          <a:xfrm>
            <a:off x="755576" y="378846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Apoio a Gestão do Território</a:t>
            </a:r>
            <a:endParaRPr lang="pt-BR" sz="1100" dirty="0"/>
          </a:p>
        </p:txBody>
      </p:sp>
      <p:sp>
        <p:nvSpPr>
          <p:cNvPr id="30" name="Retângulo 29"/>
          <p:cNvSpPr/>
          <p:nvPr/>
        </p:nvSpPr>
        <p:spPr>
          <a:xfrm>
            <a:off x="683568" y="3356992"/>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2" name="Retângulo 31"/>
          <p:cNvSpPr/>
          <p:nvPr/>
        </p:nvSpPr>
        <p:spPr>
          <a:xfrm>
            <a:off x="755576" y="414908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35" name="CaixaDeTexto 34"/>
          <p:cNvSpPr txBox="1"/>
          <p:nvPr/>
        </p:nvSpPr>
        <p:spPr>
          <a:xfrm>
            <a:off x="611560" y="3068960"/>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8" name="Retângulo 37"/>
          <p:cNvSpPr/>
          <p:nvPr/>
        </p:nvSpPr>
        <p:spPr>
          <a:xfrm>
            <a:off x="3275856" y="2924944"/>
            <a:ext cx="2232248" cy="151216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2" name="CaixaDeTexto 41"/>
          <p:cNvSpPr txBox="1"/>
          <p:nvPr/>
        </p:nvSpPr>
        <p:spPr>
          <a:xfrm>
            <a:off x="3203848" y="2636912"/>
            <a:ext cx="2376264" cy="307777"/>
          </a:xfrm>
          <a:prstGeom prst="rect">
            <a:avLst/>
          </a:prstGeom>
          <a:noFill/>
        </p:spPr>
        <p:txBody>
          <a:bodyPr wrap="square" rtlCol="0">
            <a:spAutoFit/>
          </a:bodyPr>
          <a:lstStyle/>
          <a:p>
            <a:r>
              <a:rPr lang="pt-BR" sz="1400" dirty="0" smtClean="0"/>
              <a:t>Sistema de Acompanhamento</a:t>
            </a:r>
            <a:endParaRPr lang="pt-BR" sz="1400" dirty="0"/>
          </a:p>
        </p:txBody>
      </p:sp>
      <p:sp>
        <p:nvSpPr>
          <p:cNvPr id="43" name="Retângulo 42"/>
          <p:cNvSpPr/>
          <p:nvPr/>
        </p:nvSpPr>
        <p:spPr>
          <a:xfrm>
            <a:off x="3419872" y="3789040"/>
            <a:ext cx="194421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Instrumento de Alocação de Informações</a:t>
            </a:r>
            <a:endParaRPr lang="pt-BR" sz="1200" dirty="0"/>
          </a:p>
        </p:txBody>
      </p:sp>
      <p:sp>
        <p:nvSpPr>
          <p:cNvPr id="51" name="Retângulo 50"/>
          <p:cNvSpPr/>
          <p:nvPr/>
        </p:nvSpPr>
        <p:spPr>
          <a:xfrm>
            <a:off x="6444208" y="3285564"/>
            <a:ext cx="1656184"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52" name="Retângulo 51"/>
          <p:cNvSpPr/>
          <p:nvPr/>
        </p:nvSpPr>
        <p:spPr>
          <a:xfrm>
            <a:off x="6372200" y="3213556"/>
            <a:ext cx="1800200" cy="79150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53" name="CaixaDeTexto 52"/>
          <p:cNvSpPr txBox="1"/>
          <p:nvPr/>
        </p:nvSpPr>
        <p:spPr>
          <a:xfrm>
            <a:off x="6804248" y="2925524"/>
            <a:ext cx="1296144" cy="307777"/>
          </a:xfrm>
          <a:prstGeom prst="rect">
            <a:avLst/>
          </a:prstGeom>
          <a:noFill/>
        </p:spPr>
        <p:txBody>
          <a:bodyPr wrap="square" rtlCol="0">
            <a:spAutoFit/>
          </a:bodyPr>
          <a:lstStyle/>
          <a:p>
            <a:r>
              <a:rPr lang="pt-BR" sz="1400" dirty="0" smtClean="0"/>
              <a:t>Municípios</a:t>
            </a:r>
            <a:endParaRPr lang="pt-BR" sz="1400" dirty="0"/>
          </a:p>
        </p:txBody>
      </p:sp>
      <p:sp>
        <p:nvSpPr>
          <p:cNvPr id="54" name="CaixaDeTexto 53"/>
          <p:cNvSpPr txBox="1"/>
          <p:nvPr/>
        </p:nvSpPr>
        <p:spPr>
          <a:xfrm>
            <a:off x="7524328" y="3933056"/>
            <a:ext cx="792088" cy="215444"/>
          </a:xfrm>
          <a:prstGeom prst="rect">
            <a:avLst/>
          </a:prstGeom>
          <a:noFill/>
        </p:spPr>
        <p:txBody>
          <a:bodyPr wrap="square" rtlCol="0">
            <a:spAutoFit/>
          </a:bodyPr>
          <a:lstStyle/>
          <a:p>
            <a:r>
              <a:rPr lang="pt-BR" sz="800" b="1" dirty="0" smtClean="0"/>
              <a:t>Plano Diretor</a:t>
            </a:r>
            <a:endParaRPr lang="pt-BR" sz="800" b="1" dirty="0"/>
          </a:p>
        </p:txBody>
      </p:sp>
      <p:sp>
        <p:nvSpPr>
          <p:cNvPr id="55" name="Retângulo 54"/>
          <p:cNvSpPr/>
          <p:nvPr/>
        </p:nvSpPr>
        <p:spPr>
          <a:xfrm>
            <a:off x="6444208" y="4149080"/>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56" name="Retângulo 55"/>
          <p:cNvSpPr/>
          <p:nvPr/>
        </p:nvSpPr>
        <p:spPr>
          <a:xfrm>
            <a:off x="6444208" y="3645604"/>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Ações</a:t>
            </a:r>
            <a:endParaRPr lang="pt-BR" sz="1100" dirty="0"/>
          </a:p>
        </p:txBody>
      </p:sp>
      <p:cxnSp>
        <p:nvCxnSpPr>
          <p:cNvPr id="60" name="Conector angulado 59"/>
          <p:cNvCxnSpPr>
            <a:stCxn id="30" idx="3"/>
            <a:endCxn id="43" idx="1"/>
          </p:cNvCxnSpPr>
          <p:nvPr/>
        </p:nvCxnSpPr>
        <p:spPr>
          <a:xfrm>
            <a:off x="2411760" y="3933056"/>
            <a:ext cx="1008112" cy="36004"/>
          </a:xfrm>
          <a:prstGeom prst="bentConnector3">
            <a:avLst>
              <a:gd name="adj1" fmla="val 5355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Conector angulado 61"/>
          <p:cNvCxnSpPr>
            <a:stCxn id="30" idx="3"/>
            <a:endCxn id="19" idx="1"/>
          </p:cNvCxnSpPr>
          <p:nvPr/>
        </p:nvCxnSpPr>
        <p:spPr>
          <a:xfrm flipV="1">
            <a:off x="2411760" y="3248980"/>
            <a:ext cx="1008112" cy="6840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onector de seta reta 65"/>
          <p:cNvCxnSpPr>
            <a:stCxn id="43" idx="0"/>
            <a:endCxn id="19" idx="2"/>
          </p:cNvCxnSpPr>
          <p:nvPr/>
        </p:nvCxnSpPr>
        <p:spPr>
          <a:xfrm flipV="1">
            <a:off x="4391980" y="3429000"/>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Conector angulado 70"/>
          <p:cNvCxnSpPr>
            <a:stCxn id="55" idx="1"/>
            <a:endCxn id="43" idx="3"/>
          </p:cNvCxnSpPr>
          <p:nvPr/>
        </p:nvCxnSpPr>
        <p:spPr>
          <a:xfrm rot="10800000">
            <a:off x="5364088" y="3969060"/>
            <a:ext cx="1080120" cy="32403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Conector angulado 72"/>
          <p:cNvCxnSpPr>
            <a:stCxn id="52" idx="1"/>
            <a:endCxn id="43" idx="3"/>
          </p:cNvCxnSpPr>
          <p:nvPr/>
        </p:nvCxnSpPr>
        <p:spPr>
          <a:xfrm rot="10800000" flipV="1">
            <a:off x="5364088" y="3609310"/>
            <a:ext cx="1008112" cy="359750"/>
          </a:xfrm>
          <a:prstGeom prst="bentConnector3">
            <a:avLst>
              <a:gd name="adj1" fmla="val 4685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Sistema de Acompanhamento</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3419872" y="3068960"/>
            <a:ext cx="194421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Câmaras Temáticas</a:t>
            </a:r>
            <a:endParaRPr lang="pt-BR" sz="1600" dirty="0"/>
          </a:p>
        </p:txBody>
      </p:sp>
      <p:sp>
        <p:nvSpPr>
          <p:cNvPr id="22" name="Retângulo 21"/>
          <p:cNvSpPr/>
          <p:nvPr/>
        </p:nvSpPr>
        <p:spPr>
          <a:xfrm>
            <a:off x="755576" y="342900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Macrozonas Metropolitanas</a:t>
            </a:r>
            <a:endParaRPr lang="pt-BR" sz="1100" dirty="0"/>
          </a:p>
        </p:txBody>
      </p:sp>
      <p:sp>
        <p:nvSpPr>
          <p:cNvPr id="27" name="Retângulo 26"/>
          <p:cNvSpPr/>
          <p:nvPr/>
        </p:nvSpPr>
        <p:spPr>
          <a:xfrm>
            <a:off x="755576" y="378846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Apoio a Gestão do Território</a:t>
            </a:r>
            <a:endParaRPr lang="pt-BR" sz="1100" dirty="0"/>
          </a:p>
        </p:txBody>
      </p:sp>
      <p:sp>
        <p:nvSpPr>
          <p:cNvPr id="30" name="Retângulo 29"/>
          <p:cNvSpPr/>
          <p:nvPr/>
        </p:nvSpPr>
        <p:spPr>
          <a:xfrm>
            <a:off x="683568" y="3356992"/>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2" name="Retângulo 31"/>
          <p:cNvSpPr/>
          <p:nvPr/>
        </p:nvSpPr>
        <p:spPr>
          <a:xfrm>
            <a:off x="755576" y="414908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35" name="CaixaDeTexto 34"/>
          <p:cNvSpPr txBox="1"/>
          <p:nvPr/>
        </p:nvSpPr>
        <p:spPr>
          <a:xfrm>
            <a:off x="611560" y="3068960"/>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8" name="Retângulo 37"/>
          <p:cNvSpPr/>
          <p:nvPr/>
        </p:nvSpPr>
        <p:spPr>
          <a:xfrm>
            <a:off x="3275856" y="2924944"/>
            <a:ext cx="2232248" cy="151216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2" name="CaixaDeTexto 41"/>
          <p:cNvSpPr txBox="1"/>
          <p:nvPr/>
        </p:nvSpPr>
        <p:spPr>
          <a:xfrm>
            <a:off x="3203848" y="2636912"/>
            <a:ext cx="2376264" cy="307777"/>
          </a:xfrm>
          <a:prstGeom prst="rect">
            <a:avLst/>
          </a:prstGeom>
          <a:noFill/>
        </p:spPr>
        <p:txBody>
          <a:bodyPr wrap="square" rtlCol="0">
            <a:spAutoFit/>
          </a:bodyPr>
          <a:lstStyle/>
          <a:p>
            <a:r>
              <a:rPr lang="pt-BR" sz="1400" dirty="0" smtClean="0"/>
              <a:t>Sistema de Acompanhamento</a:t>
            </a:r>
            <a:endParaRPr lang="pt-BR" sz="1400" dirty="0"/>
          </a:p>
        </p:txBody>
      </p:sp>
      <p:sp>
        <p:nvSpPr>
          <p:cNvPr id="43" name="Retângulo 42"/>
          <p:cNvSpPr/>
          <p:nvPr/>
        </p:nvSpPr>
        <p:spPr>
          <a:xfrm>
            <a:off x="3419872" y="3789040"/>
            <a:ext cx="194421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Instrumento de Alocação de Informações</a:t>
            </a:r>
            <a:endParaRPr lang="pt-BR" sz="1200" dirty="0"/>
          </a:p>
        </p:txBody>
      </p:sp>
      <p:sp>
        <p:nvSpPr>
          <p:cNvPr id="51" name="Retângulo 50"/>
          <p:cNvSpPr/>
          <p:nvPr/>
        </p:nvSpPr>
        <p:spPr>
          <a:xfrm>
            <a:off x="6444208" y="3285564"/>
            <a:ext cx="1656184"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52" name="Retângulo 51"/>
          <p:cNvSpPr/>
          <p:nvPr/>
        </p:nvSpPr>
        <p:spPr>
          <a:xfrm>
            <a:off x="6372200" y="3213556"/>
            <a:ext cx="1800200" cy="79150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53" name="CaixaDeTexto 52"/>
          <p:cNvSpPr txBox="1"/>
          <p:nvPr/>
        </p:nvSpPr>
        <p:spPr>
          <a:xfrm>
            <a:off x="6804248" y="2925524"/>
            <a:ext cx="1296144" cy="307777"/>
          </a:xfrm>
          <a:prstGeom prst="rect">
            <a:avLst/>
          </a:prstGeom>
          <a:noFill/>
        </p:spPr>
        <p:txBody>
          <a:bodyPr wrap="square" rtlCol="0">
            <a:spAutoFit/>
          </a:bodyPr>
          <a:lstStyle/>
          <a:p>
            <a:r>
              <a:rPr lang="pt-BR" sz="1400" dirty="0" smtClean="0"/>
              <a:t>Municípios</a:t>
            </a:r>
            <a:endParaRPr lang="pt-BR" sz="1400" dirty="0"/>
          </a:p>
        </p:txBody>
      </p:sp>
      <p:sp>
        <p:nvSpPr>
          <p:cNvPr id="54" name="CaixaDeTexto 53"/>
          <p:cNvSpPr txBox="1"/>
          <p:nvPr/>
        </p:nvSpPr>
        <p:spPr>
          <a:xfrm>
            <a:off x="7524328" y="3933056"/>
            <a:ext cx="792088" cy="215444"/>
          </a:xfrm>
          <a:prstGeom prst="rect">
            <a:avLst/>
          </a:prstGeom>
          <a:noFill/>
        </p:spPr>
        <p:txBody>
          <a:bodyPr wrap="square" rtlCol="0">
            <a:spAutoFit/>
          </a:bodyPr>
          <a:lstStyle/>
          <a:p>
            <a:r>
              <a:rPr lang="pt-BR" sz="800" b="1" dirty="0" smtClean="0"/>
              <a:t>Plano Diretor</a:t>
            </a:r>
            <a:endParaRPr lang="pt-BR" sz="800" b="1" dirty="0"/>
          </a:p>
        </p:txBody>
      </p:sp>
      <p:sp>
        <p:nvSpPr>
          <p:cNvPr id="55" name="Retângulo 54"/>
          <p:cNvSpPr/>
          <p:nvPr/>
        </p:nvSpPr>
        <p:spPr>
          <a:xfrm>
            <a:off x="6444208" y="4149080"/>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56" name="Retângulo 55"/>
          <p:cNvSpPr/>
          <p:nvPr/>
        </p:nvSpPr>
        <p:spPr>
          <a:xfrm>
            <a:off x="6444208" y="3645604"/>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Ações</a:t>
            </a:r>
            <a:endParaRPr lang="pt-BR" sz="1100" dirty="0"/>
          </a:p>
        </p:txBody>
      </p:sp>
      <p:cxnSp>
        <p:nvCxnSpPr>
          <p:cNvPr id="60" name="Conector angulado 59"/>
          <p:cNvCxnSpPr>
            <a:stCxn id="30" idx="3"/>
            <a:endCxn id="43" idx="1"/>
          </p:cNvCxnSpPr>
          <p:nvPr/>
        </p:nvCxnSpPr>
        <p:spPr>
          <a:xfrm>
            <a:off x="2411760" y="3933056"/>
            <a:ext cx="1008112" cy="3600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Conector angulado 61"/>
          <p:cNvCxnSpPr>
            <a:stCxn id="30" idx="3"/>
            <a:endCxn id="19" idx="1"/>
          </p:cNvCxnSpPr>
          <p:nvPr/>
        </p:nvCxnSpPr>
        <p:spPr>
          <a:xfrm flipV="1">
            <a:off x="2411760" y="3248980"/>
            <a:ext cx="1008112" cy="6840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onector de seta reta 65"/>
          <p:cNvCxnSpPr>
            <a:stCxn id="43" idx="0"/>
            <a:endCxn id="19" idx="2"/>
          </p:cNvCxnSpPr>
          <p:nvPr/>
        </p:nvCxnSpPr>
        <p:spPr>
          <a:xfrm flipV="1">
            <a:off x="4391980" y="3429000"/>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Conector angulado 70"/>
          <p:cNvCxnSpPr>
            <a:stCxn id="55" idx="1"/>
            <a:endCxn id="43" idx="3"/>
          </p:cNvCxnSpPr>
          <p:nvPr/>
        </p:nvCxnSpPr>
        <p:spPr>
          <a:xfrm rot="10800000">
            <a:off x="5364088" y="3969060"/>
            <a:ext cx="1080120" cy="32403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Conector angulado 72"/>
          <p:cNvCxnSpPr>
            <a:stCxn id="52" idx="1"/>
            <a:endCxn id="43" idx="3"/>
          </p:cNvCxnSpPr>
          <p:nvPr/>
        </p:nvCxnSpPr>
        <p:spPr>
          <a:xfrm rot="10800000" flipV="1">
            <a:off x="5364088" y="3609310"/>
            <a:ext cx="1008112" cy="359750"/>
          </a:xfrm>
          <a:prstGeom prst="bentConnector3">
            <a:avLst>
              <a:gd name="adj1" fmla="val 4685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2771800" y="4725144"/>
            <a:ext cx="3600400" cy="938719"/>
          </a:xfrm>
          <a:prstGeom prst="rect">
            <a:avLst/>
          </a:prstGeom>
          <a:noFill/>
        </p:spPr>
        <p:txBody>
          <a:bodyPr wrap="square" rtlCol="0">
            <a:spAutoFit/>
          </a:bodyPr>
          <a:lstStyle/>
          <a:p>
            <a:pPr>
              <a:buFont typeface="Arial" pitchFamily="34" charset="0"/>
              <a:buChar char="•"/>
            </a:pPr>
            <a:r>
              <a:rPr lang="pt-BR" sz="1100" dirty="0" smtClean="0"/>
              <a:t> Acompanhar as Metas e Ações estabelecidas no PDUI</a:t>
            </a:r>
          </a:p>
          <a:p>
            <a:pPr>
              <a:buFont typeface="Arial" pitchFamily="34" charset="0"/>
              <a:buChar char="•"/>
            </a:pPr>
            <a:r>
              <a:rPr lang="pt-BR" sz="1100" dirty="0" smtClean="0"/>
              <a:t> Ajudar na produção das análise que incrementarão a gestão do território</a:t>
            </a:r>
          </a:p>
          <a:p>
            <a:pPr>
              <a:buFont typeface="Arial" pitchFamily="34" charset="0"/>
              <a:buChar char="•"/>
            </a:pPr>
            <a:r>
              <a:rPr lang="pt-BR" sz="1100" dirty="0" smtClean="0"/>
              <a:t> Fiscalizar a alocação de informação da base de dados instaurada </a:t>
            </a:r>
            <a:endParaRPr lang="pt-BR" sz="11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p:cBhvr override="childStyle">
                                        <p:cTn id="6" dur="500" fill="hold"/>
                                        <p:tgtEl>
                                          <p:spTgt spid="22"/>
                                        </p:tgtEl>
                                        <p:attrNameLst>
                                          <p:attrName>style.color</p:attrName>
                                        </p:attrNameLst>
                                      </p:cBhvr>
                                      <p:by>
                                        <p:hsl h="0" s="12549" l="25098"/>
                                      </p:by>
                                    </p:animClr>
                                    <p:animClr clrSpc="hsl">
                                      <p:cBhvr>
                                        <p:cTn id="7" dur="500" fill="hold"/>
                                        <p:tgtEl>
                                          <p:spTgt spid="22"/>
                                        </p:tgtEl>
                                        <p:attrNameLst>
                                          <p:attrName>fillcolor</p:attrName>
                                        </p:attrNameLst>
                                      </p:cBhvr>
                                      <p:by>
                                        <p:hsl h="0" s="12549" l="25098"/>
                                      </p:by>
                                    </p:animClr>
                                    <p:animClr clrSpc="hsl">
                                      <p:cBhvr>
                                        <p:cTn id="8" dur="500" fill="hold"/>
                                        <p:tgtEl>
                                          <p:spTgt spid="22"/>
                                        </p:tgtEl>
                                        <p:attrNameLst>
                                          <p:attrName>stroke.color</p:attrName>
                                        </p:attrNameLst>
                                      </p:cBhvr>
                                      <p:by>
                                        <p:hsl h="0" s="12549" l="25098"/>
                                      </p:by>
                                    </p:animClr>
                                    <p:set>
                                      <p:cBhvr>
                                        <p:cTn id="9" dur="500" fill="hold"/>
                                        <p:tgtEl>
                                          <p:spTgt spid="22"/>
                                        </p:tgtEl>
                                        <p:attrNameLst>
                                          <p:attrName>fill.type</p:attrName>
                                        </p:attrNameLst>
                                      </p:cBhvr>
                                      <p:to>
                                        <p:strVal val="solid"/>
                                      </p:to>
                                    </p:set>
                                  </p:childTnLst>
                                </p:cTn>
                              </p:par>
                              <p:par>
                                <p:cTn id="10" presetID="30" presetClass="emph" presetSubtype="0" fill="hold" grpId="0" nodeType="withEffect">
                                  <p:stCondLst>
                                    <p:cond delay="0"/>
                                  </p:stCondLst>
                                  <p:childTnLst>
                                    <p:animClr clrSpc="hsl">
                                      <p:cBhvr override="childStyle">
                                        <p:cTn id="11" dur="500" fill="hold"/>
                                        <p:tgtEl>
                                          <p:spTgt spid="27"/>
                                        </p:tgtEl>
                                        <p:attrNameLst>
                                          <p:attrName>style.color</p:attrName>
                                        </p:attrNameLst>
                                      </p:cBhvr>
                                      <p:by>
                                        <p:hsl h="0" s="12549" l="25098"/>
                                      </p:by>
                                    </p:animClr>
                                    <p:animClr clrSpc="hsl">
                                      <p:cBhvr>
                                        <p:cTn id="12" dur="500" fill="hold"/>
                                        <p:tgtEl>
                                          <p:spTgt spid="27"/>
                                        </p:tgtEl>
                                        <p:attrNameLst>
                                          <p:attrName>fillcolor</p:attrName>
                                        </p:attrNameLst>
                                      </p:cBhvr>
                                      <p:by>
                                        <p:hsl h="0" s="12549" l="25098"/>
                                      </p:by>
                                    </p:animClr>
                                    <p:animClr clrSpc="hsl">
                                      <p:cBhvr>
                                        <p:cTn id="13" dur="500" fill="hold"/>
                                        <p:tgtEl>
                                          <p:spTgt spid="27"/>
                                        </p:tgtEl>
                                        <p:attrNameLst>
                                          <p:attrName>stroke.color</p:attrName>
                                        </p:attrNameLst>
                                      </p:cBhvr>
                                      <p:by>
                                        <p:hsl h="0" s="12549" l="25098"/>
                                      </p:by>
                                    </p:animClr>
                                    <p:set>
                                      <p:cBhvr>
                                        <p:cTn id="14" dur="500" fill="hold"/>
                                        <p:tgtEl>
                                          <p:spTgt spid="27"/>
                                        </p:tgtEl>
                                        <p:attrNameLst>
                                          <p:attrName>fill.type</p:attrName>
                                        </p:attrNameLst>
                                      </p:cBhvr>
                                      <p:to>
                                        <p:strVal val="solid"/>
                                      </p:to>
                                    </p:set>
                                  </p:childTnLst>
                                </p:cTn>
                              </p:par>
                              <p:par>
                                <p:cTn id="15" presetID="30" presetClass="emph" presetSubtype="0" fill="hold" grpId="0" nodeType="withEffect">
                                  <p:stCondLst>
                                    <p:cond delay="0"/>
                                  </p:stCondLst>
                                  <p:childTnLst>
                                    <p:animClr clrSpc="hsl">
                                      <p:cBhvr override="childStyle">
                                        <p:cTn id="16" dur="500" fill="hold"/>
                                        <p:tgtEl>
                                          <p:spTgt spid="30"/>
                                        </p:tgtEl>
                                        <p:attrNameLst>
                                          <p:attrName>style.color</p:attrName>
                                        </p:attrNameLst>
                                      </p:cBhvr>
                                      <p:by>
                                        <p:hsl h="0" s="12549" l="25098"/>
                                      </p:by>
                                    </p:animClr>
                                    <p:animClr clrSpc="hsl">
                                      <p:cBhvr>
                                        <p:cTn id="17" dur="500" fill="hold"/>
                                        <p:tgtEl>
                                          <p:spTgt spid="30"/>
                                        </p:tgtEl>
                                        <p:attrNameLst>
                                          <p:attrName>fillcolor</p:attrName>
                                        </p:attrNameLst>
                                      </p:cBhvr>
                                      <p:by>
                                        <p:hsl h="0" s="12549" l="25098"/>
                                      </p:by>
                                    </p:animClr>
                                    <p:animClr clrSpc="hsl">
                                      <p:cBhvr>
                                        <p:cTn id="18" dur="500" fill="hold"/>
                                        <p:tgtEl>
                                          <p:spTgt spid="30"/>
                                        </p:tgtEl>
                                        <p:attrNameLst>
                                          <p:attrName>stroke.color</p:attrName>
                                        </p:attrNameLst>
                                      </p:cBhvr>
                                      <p:by>
                                        <p:hsl h="0" s="12549" l="25098"/>
                                      </p:by>
                                    </p:animClr>
                                    <p:set>
                                      <p:cBhvr>
                                        <p:cTn id="19" dur="500" fill="hold"/>
                                        <p:tgtEl>
                                          <p:spTgt spid="30"/>
                                        </p:tgtEl>
                                        <p:attrNameLst>
                                          <p:attrName>fill.type</p:attrName>
                                        </p:attrNameLst>
                                      </p:cBhvr>
                                      <p:to>
                                        <p:strVal val="solid"/>
                                      </p:to>
                                    </p:set>
                                  </p:childTnLst>
                                </p:cTn>
                              </p:par>
                              <p:par>
                                <p:cTn id="20" presetID="30" presetClass="emph" presetSubtype="0" fill="hold" grpId="0" nodeType="withEffect">
                                  <p:stCondLst>
                                    <p:cond delay="0"/>
                                  </p:stCondLst>
                                  <p:childTnLst>
                                    <p:animClr clrSpc="hsl">
                                      <p:cBhvr override="childStyle">
                                        <p:cTn id="21" dur="500" fill="hold"/>
                                        <p:tgtEl>
                                          <p:spTgt spid="32"/>
                                        </p:tgtEl>
                                        <p:attrNameLst>
                                          <p:attrName>style.color</p:attrName>
                                        </p:attrNameLst>
                                      </p:cBhvr>
                                      <p:by>
                                        <p:hsl h="0" s="12549" l="25098"/>
                                      </p:by>
                                    </p:animClr>
                                    <p:animClr clrSpc="hsl">
                                      <p:cBhvr>
                                        <p:cTn id="22" dur="500" fill="hold"/>
                                        <p:tgtEl>
                                          <p:spTgt spid="32"/>
                                        </p:tgtEl>
                                        <p:attrNameLst>
                                          <p:attrName>fillcolor</p:attrName>
                                        </p:attrNameLst>
                                      </p:cBhvr>
                                      <p:by>
                                        <p:hsl h="0" s="12549" l="25098"/>
                                      </p:by>
                                    </p:animClr>
                                    <p:animClr clrSpc="hsl">
                                      <p:cBhvr>
                                        <p:cTn id="23" dur="500" fill="hold"/>
                                        <p:tgtEl>
                                          <p:spTgt spid="32"/>
                                        </p:tgtEl>
                                        <p:attrNameLst>
                                          <p:attrName>stroke.color</p:attrName>
                                        </p:attrNameLst>
                                      </p:cBhvr>
                                      <p:by>
                                        <p:hsl h="0" s="12549" l="25098"/>
                                      </p:by>
                                    </p:animClr>
                                    <p:set>
                                      <p:cBhvr>
                                        <p:cTn id="24" dur="500" fill="hold"/>
                                        <p:tgtEl>
                                          <p:spTgt spid="32"/>
                                        </p:tgtEl>
                                        <p:attrNameLst>
                                          <p:attrName>fill.type</p:attrName>
                                        </p:attrNameLst>
                                      </p:cBhvr>
                                      <p:to>
                                        <p:strVal val="solid"/>
                                      </p:to>
                                    </p:set>
                                  </p:childTnLst>
                                </p:cTn>
                              </p:par>
                              <p:par>
                                <p:cTn id="25" presetID="30" presetClass="emph" presetSubtype="0" fill="hold" grpId="0" nodeType="withEffect">
                                  <p:stCondLst>
                                    <p:cond delay="0"/>
                                  </p:stCondLst>
                                  <p:childTnLst>
                                    <p:animClr clrSpc="hsl">
                                      <p:cBhvr override="childStyle">
                                        <p:cTn id="26" dur="500" fill="hold"/>
                                        <p:tgtEl>
                                          <p:spTgt spid="35"/>
                                        </p:tgtEl>
                                        <p:attrNameLst>
                                          <p:attrName>style.color</p:attrName>
                                        </p:attrNameLst>
                                      </p:cBhvr>
                                      <p:by>
                                        <p:hsl h="0" s="12549" l="25098"/>
                                      </p:by>
                                    </p:animClr>
                                    <p:animClr clrSpc="hsl">
                                      <p:cBhvr>
                                        <p:cTn id="27" dur="500" fill="hold"/>
                                        <p:tgtEl>
                                          <p:spTgt spid="35"/>
                                        </p:tgtEl>
                                        <p:attrNameLst>
                                          <p:attrName>fillcolor</p:attrName>
                                        </p:attrNameLst>
                                      </p:cBhvr>
                                      <p:by>
                                        <p:hsl h="0" s="12549" l="25098"/>
                                      </p:by>
                                    </p:animClr>
                                    <p:animClr clrSpc="hsl">
                                      <p:cBhvr>
                                        <p:cTn id="28" dur="500" fill="hold"/>
                                        <p:tgtEl>
                                          <p:spTgt spid="35"/>
                                        </p:tgtEl>
                                        <p:attrNameLst>
                                          <p:attrName>stroke.color</p:attrName>
                                        </p:attrNameLst>
                                      </p:cBhvr>
                                      <p:by>
                                        <p:hsl h="0" s="12549" l="25098"/>
                                      </p:by>
                                    </p:animClr>
                                    <p:set>
                                      <p:cBhvr>
                                        <p:cTn id="29" dur="500" fill="hold"/>
                                        <p:tgtEl>
                                          <p:spTgt spid="35"/>
                                        </p:tgtEl>
                                        <p:attrNameLst>
                                          <p:attrName>fill.type</p:attrName>
                                        </p:attrNameLst>
                                      </p:cBhvr>
                                      <p:to>
                                        <p:strVal val="solid"/>
                                      </p:to>
                                    </p:set>
                                  </p:childTnLst>
                                </p:cTn>
                              </p:par>
                              <p:par>
                                <p:cTn id="30" presetID="30" presetClass="emph" presetSubtype="0" fill="hold" grpId="0" nodeType="withEffect">
                                  <p:stCondLst>
                                    <p:cond delay="0"/>
                                  </p:stCondLst>
                                  <p:childTnLst>
                                    <p:animClr clrSpc="hsl">
                                      <p:cBhvr override="childStyle">
                                        <p:cTn id="31" dur="500" fill="hold"/>
                                        <p:tgtEl>
                                          <p:spTgt spid="38"/>
                                        </p:tgtEl>
                                        <p:attrNameLst>
                                          <p:attrName>style.color</p:attrName>
                                        </p:attrNameLst>
                                      </p:cBhvr>
                                      <p:by>
                                        <p:hsl h="0" s="12549" l="25098"/>
                                      </p:by>
                                    </p:animClr>
                                    <p:animClr clrSpc="hsl">
                                      <p:cBhvr>
                                        <p:cTn id="32" dur="500" fill="hold"/>
                                        <p:tgtEl>
                                          <p:spTgt spid="38"/>
                                        </p:tgtEl>
                                        <p:attrNameLst>
                                          <p:attrName>fillcolor</p:attrName>
                                        </p:attrNameLst>
                                      </p:cBhvr>
                                      <p:by>
                                        <p:hsl h="0" s="12549" l="25098"/>
                                      </p:by>
                                    </p:animClr>
                                    <p:animClr clrSpc="hsl">
                                      <p:cBhvr>
                                        <p:cTn id="33" dur="500" fill="hold"/>
                                        <p:tgtEl>
                                          <p:spTgt spid="38"/>
                                        </p:tgtEl>
                                        <p:attrNameLst>
                                          <p:attrName>stroke.color</p:attrName>
                                        </p:attrNameLst>
                                      </p:cBhvr>
                                      <p:by>
                                        <p:hsl h="0" s="12549" l="25098"/>
                                      </p:by>
                                    </p:animClr>
                                    <p:set>
                                      <p:cBhvr>
                                        <p:cTn id="34" dur="500" fill="hold"/>
                                        <p:tgtEl>
                                          <p:spTgt spid="38"/>
                                        </p:tgtEl>
                                        <p:attrNameLst>
                                          <p:attrName>fill.type</p:attrName>
                                        </p:attrNameLst>
                                      </p:cBhvr>
                                      <p:to>
                                        <p:strVal val="solid"/>
                                      </p:to>
                                    </p:set>
                                  </p:childTnLst>
                                </p:cTn>
                              </p:par>
                              <p:par>
                                <p:cTn id="35" presetID="30" presetClass="emph" presetSubtype="0" fill="hold" grpId="0" nodeType="withEffect">
                                  <p:stCondLst>
                                    <p:cond delay="0"/>
                                  </p:stCondLst>
                                  <p:childTnLst>
                                    <p:animClr clrSpc="hsl">
                                      <p:cBhvr override="childStyle">
                                        <p:cTn id="36" dur="500" fill="hold"/>
                                        <p:tgtEl>
                                          <p:spTgt spid="43"/>
                                        </p:tgtEl>
                                        <p:attrNameLst>
                                          <p:attrName>style.color</p:attrName>
                                        </p:attrNameLst>
                                      </p:cBhvr>
                                      <p:by>
                                        <p:hsl h="0" s="12549" l="25098"/>
                                      </p:by>
                                    </p:animClr>
                                    <p:animClr clrSpc="hsl">
                                      <p:cBhvr>
                                        <p:cTn id="37" dur="500" fill="hold"/>
                                        <p:tgtEl>
                                          <p:spTgt spid="43"/>
                                        </p:tgtEl>
                                        <p:attrNameLst>
                                          <p:attrName>fillcolor</p:attrName>
                                        </p:attrNameLst>
                                      </p:cBhvr>
                                      <p:by>
                                        <p:hsl h="0" s="12549" l="25098"/>
                                      </p:by>
                                    </p:animClr>
                                    <p:animClr clrSpc="hsl">
                                      <p:cBhvr>
                                        <p:cTn id="38" dur="500" fill="hold"/>
                                        <p:tgtEl>
                                          <p:spTgt spid="43"/>
                                        </p:tgtEl>
                                        <p:attrNameLst>
                                          <p:attrName>stroke.color</p:attrName>
                                        </p:attrNameLst>
                                      </p:cBhvr>
                                      <p:by>
                                        <p:hsl h="0" s="12549" l="25098"/>
                                      </p:by>
                                    </p:animClr>
                                    <p:set>
                                      <p:cBhvr>
                                        <p:cTn id="39" dur="500" fill="hold"/>
                                        <p:tgtEl>
                                          <p:spTgt spid="43"/>
                                        </p:tgtEl>
                                        <p:attrNameLst>
                                          <p:attrName>fill.type</p:attrName>
                                        </p:attrNameLst>
                                      </p:cBhvr>
                                      <p:to>
                                        <p:strVal val="solid"/>
                                      </p:to>
                                    </p:set>
                                  </p:childTnLst>
                                </p:cTn>
                              </p:par>
                              <p:par>
                                <p:cTn id="40" presetID="30" presetClass="emph" presetSubtype="0" fill="hold" grpId="0" nodeType="withEffect">
                                  <p:stCondLst>
                                    <p:cond delay="0"/>
                                  </p:stCondLst>
                                  <p:childTnLst>
                                    <p:animClr clrSpc="hsl">
                                      <p:cBhvr override="childStyle">
                                        <p:cTn id="41" dur="500" fill="hold"/>
                                        <p:tgtEl>
                                          <p:spTgt spid="51"/>
                                        </p:tgtEl>
                                        <p:attrNameLst>
                                          <p:attrName>style.color</p:attrName>
                                        </p:attrNameLst>
                                      </p:cBhvr>
                                      <p:by>
                                        <p:hsl h="0" s="12549" l="25098"/>
                                      </p:by>
                                    </p:animClr>
                                    <p:animClr clrSpc="hsl">
                                      <p:cBhvr>
                                        <p:cTn id="42" dur="500" fill="hold"/>
                                        <p:tgtEl>
                                          <p:spTgt spid="51"/>
                                        </p:tgtEl>
                                        <p:attrNameLst>
                                          <p:attrName>fillcolor</p:attrName>
                                        </p:attrNameLst>
                                      </p:cBhvr>
                                      <p:by>
                                        <p:hsl h="0" s="12549" l="25098"/>
                                      </p:by>
                                    </p:animClr>
                                    <p:animClr clrSpc="hsl">
                                      <p:cBhvr>
                                        <p:cTn id="43" dur="500" fill="hold"/>
                                        <p:tgtEl>
                                          <p:spTgt spid="51"/>
                                        </p:tgtEl>
                                        <p:attrNameLst>
                                          <p:attrName>stroke.color</p:attrName>
                                        </p:attrNameLst>
                                      </p:cBhvr>
                                      <p:by>
                                        <p:hsl h="0" s="12549" l="25098"/>
                                      </p:by>
                                    </p:animClr>
                                    <p:set>
                                      <p:cBhvr>
                                        <p:cTn id="44" dur="500" fill="hold"/>
                                        <p:tgtEl>
                                          <p:spTgt spid="51"/>
                                        </p:tgtEl>
                                        <p:attrNameLst>
                                          <p:attrName>fill.type</p:attrName>
                                        </p:attrNameLst>
                                      </p:cBhvr>
                                      <p:to>
                                        <p:strVal val="solid"/>
                                      </p:to>
                                    </p:set>
                                  </p:childTnLst>
                                </p:cTn>
                              </p:par>
                              <p:par>
                                <p:cTn id="45" presetID="30" presetClass="emph" presetSubtype="0" fill="hold" grpId="0" nodeType="withEffect">
                                  <p:stCondLst>
                                    <p:cond delay="0"/>
                                  </p:stCondLst>
                                  <p:childTnLst>
                                    <p:animClr clrSpc="hsl">
                                      <p:cBhvr override="childStyle">
                                        <p:cTn id="46" dur="500" fill="hold"/>
                                        <p:tgtEl>
                                          <p:spTgt spid="52"/>
                                        </p:tgtEl>
                                        <p:attrNameLst>
                                          <p:attrName>style.color</p:attrName>
                                        </p:attrNameLst>
                                      </p:cBhvr>
                                      <p:by>
                                        <p:hsl h="0" s="12549" l="25098"/>
                                      </p:by>
                                    </p:animClr>
                                    <p:animClr clrSpc="hsl">
                                      <p:cBhvr>
                                        <p:cTn id="47" dur="500" fill="hold"/>
                                        <p:tgtEl>
                                          <p:spTgt spid="52"/>
                                        </p:tgtEl>
                                        <p:attrNameLst>
                                          <p:attrName>fillcolor</p:attrName>
                                        </p:attrNameLst>
                                      </p:cBhvr>
                                      <p:by>
                                        <p:hsl h="0" s="12549" l="25098"/>
                                      </p:by>
                                    </p:animClr>
                                    <p:animClr clrSpc="hsl">
                                      <p:cBhvr>
                                        <p:cTn id="48" dur="500" fill="hold"/>
                                        <p:tgtEl>
                                          <p:spTgt spid="52"/>
                                        </p:tgtEl>
                                        <p:attrNameLst>
                                          <p:attrName>stroke.color</p:attrName>
                                        </p:attrNameLst>
                                      </p:cBhvr>
                                      <p:by>
                                        <p:hsl h="0" s="12549" l="25098"/>
                                      </p:by>
                                    </p:animClr>
                                    <p:set>
                                      <p:cBhvr>
                                        <p:cTn id="49" dur="500" fill="hold"/>
                                        <p:tgtEl>
                                          <p:spTgt spid="52"/>
                                        </p:tgtEl>
                                        <p:attrNameLst>
                                          <p:attrName>fill.type</p:attrName>
                                        </p:attrNameLst>
                                      </p:cBhvr>
                                      <p:to>
                                        <p:strVal val="solid"/>
                                      </p:to>
                                    </p:set>
                                  </p:childTnLst>
                                </p:cTn>
                              </p:par>
                              <p:par>
                                <p:cTn id="50" presetID="30" presetClass="emph" presetSubtype="0" fill="hold" grpId="0" nodeType="withEffect">
                                  <p:stCondLst>
                                    <p:cond delay="0"/>
                                  </p:stCondLst>
                                  <p:childTnLst>
                                    <p:animClr clrSpc="hsl">
                                      <p:cBhvr override="childStyle">
                                        <p:cTn id="51" dur="500" fill="hold"/>
                                        <p:tgtEl>
                                          <p:spTgt spid="53"/>
                                        </p:tgtEl>
                                        <p:attrNameLst>
                                          <p:attrName>style.color</p:attrName>
                                        </p:attrNameLst>
                                      </p:cBhvr>
                                      <p:by>
                                        <p:hsl h="0" s="12549" l="25098"/>
                                      </p:by>
                                    </p:animClr>
                                    <p:animClr clrSpc="hsl">
                                      <p:cBhvr>
                                        <p:cTn id="52" dur="500" fill="hold"/>
                                        <p:tgtEl>
                                          <p:spTgt spid="53"/>
                                        </p:tgtEl>
                                        <p:attrNameLst>
                                          <p:attrName>fillcolor</p:attrName>
                                        </p:attrNameLst>
                                      </p:cBhvr>
                                      <p:by>
                                        <p:hsl h="0" s="12549" l="25098"/>
                                      </p:by>
                                    </p:animClr>
                                    <p:animClr clrSpc="hsl">
                                      <p:cBhvr>
                                        <p:cTn id="53" dur="500" fill="hold"/>
                                        <p:tgtEl>
                                          <p:spTgt spid="53"/>
                                        </p:tgtEl>
                                        <p:attrNameLst>
                                          <p:attrName>stroke.color</p:attrName>
                                        </p:attrNameLst>
                                      </p:cBhvr>
                                      <p:by>
                                        <p:hsl h="0" s="12549" l="25098"/>
                                      </p:by>
                                    </p:animClr>
                                    <p:set>
                                      <p:cBhvr>
                                        <p:cTn id="54" dur="500" fill="hold"/>
                                        <p:tgtEl>
                                          <p:spTgt spid="53"/>
                                        </p:tgtEl>
                                        <p:attrNameLst>
                                          <p:attrName>fill.type</p:attrName>
                                        </p:attrNameLst>
                                      </p:cBhvr>
                                      <p:to>
                                        <p:strVal val="solid"/>
                                      </p:to>
                                    </p:set>
                                  </p:childTnLst>
                                </p:cTn>
                              </p:par>
                              <p:par>
                                <p:cTn id="55" presetID="30" presetClass="emph" presetSubtype="0" fill="hold" grpId="0" nodeType="withEffect">
                                  <p:stCondLst>
                                    <p:cond delay="0"/>
                                  </p:stCondLst>
                                  <p:childTnLst>
                                    <p:animClr clrSpc="hsl">
                                      <p:cBhvr override="childStyle">
                                        <p:cTn id="56" dur="500" fill="hold"/>
                                        <p:tgtEl>
                                          <p:spTgt spid="54"/>
                                        </p:tgtEl>
                                        <p:attrNameLst>
                                          <p:attrName>style.color</p:attrName>
                                        </p:attrNameLst>
                                      </p:cBhvr>
                                      <p:by>
                                        <p:hsl h="0" s="12549" l="25098"/>
                                      </p:by>
                                    </p:animClr>
                                    <p:animClr clrSpc="hsl">
                                      <p:cBhvr>
                                        <p:cTn id="57" dur="500" fill="hold"/>
                                        <p:tgtEl>
                                          <p:spTgt spid="54"/>
                                        </p:tgtEl>
                                        <p:attrNameLst>
                                          <p:attrName>fillcolor</p:attrName>
                                        </p:attrNameLst>
                                      </p:cBhvr>
                                      <p:by>
                                        <p:hsl h="0" s="12549" l="25098"/>
                                      </p:by>
                                    </p:animClr>
                                    <p:animClr clrSpc="hsl">
                                      <p:cBhvr>
                                        <p:cTn id="58" dur="500" fill="hold"/>
                                        <p:tgtEl>
                                          <p:spTgt spid="54"/>
                                        </p:tgtEl>
                                        <p:attrNameLst>
                                          <p:attrName>stroke.color</p:attrName>
                                        </p:attrNameLst>
                                      </p:cBhvr>
                                      <p:by>
                                        <p:hsl h="0" s="12549" l="25098"/>
                                      </p:by>
                                    </p:animClr>
                                    <p:set>
                                      <p:cBhvr>
                                        <p:cTn id="59" dur="500" fill="hold"/>
                                        <p:tgtEl>
                                          <p:spTgt spid="54"/>
                                        </p:tgtEl>
                                        <p:attrNameLst>
                                          <p:attrName>fill.type</p:attrName>
                                        </p:attrNameLst>
                                      </p:cBhvr>
                                      <p:to>
                                        <p:strVal val="solid"/>
                                      </p:to>
                                    </p:set>
                                  </p:childTnLst>
                                </p:cTn>
                              </p:par>
                              <p:par>
                                <p:cTn id="60" presetID="30" presetClass="emph" presetSubtype="0" fill="hold" grpId="0" nodeType="withEffect">
                                  <p:stCondLst>
                                    <p:cond delay="0"/>
                                  </p:stCondLst>
                                  <p:childTnLst>
                                    <p:animClr clrSpc="hsl">
                                      <p:cBhvr override="childStyle">
                                        <p:cTn id="61" dur="500" fill="hold"/>
                                        <p:tgtEl>
                                          <p:spTgt spid="55"/>
                                        </p:tgtEl>
                                        <p:attrNameLst>
                                          <p:attrName>style.color</p:attrName>
                                        </p:attrNameLst>
                                      </p:cBhvr>
                                      <p:by>
                                        <p:hsl h="0" s="12549" l="25098"/>
                                      </p:by>
                                    </p:animClr>
                                    <p:animClr clrSpc="hsl">
                                      <p:cBhvr>
                                        <p:cTn id="62" dur="500" fill="hold"/>
                                        <p:tgtEl>
                                          <p:spTgt spid="55"/>
                                        </p:tgtEl>
                                        <p:attrNameLst>
                                          <p:attrName>fillcolor</p:attrName>
                                        </p:attrNameLst>
                                      </p:cBhvr>
                                      <p:by>
                                        <p:hsl h="0" s="12549" l="25098"/>
                                      </p:by>
                                    </p:animClr>
                                    <p:animClr clrSpc="hsl">
                                      <p:cBhvr>
                                        <p:cTn id="63" dur="500" fill="hold"/>
                                        <p:tgtEl>
                                          <p:spTgt spid="55"/>
                                        </p:tgtEl>
                                        <p:attrNameLst>
                                          <p:attrName>stroke.color</p:attrName>
                                        </p:attrNameLst>
                                      </p:cBhvr>
                                      <p:by>
                                        <p:hsl h="0" s="12549" l="25098"/>
                                      </p:by>
                                    </p:animClr>
                                    <p:set>
                                      <p:cBhvr>
                                        <p:cTn id="64" dur="500" fill="hold"/>
                                        <p:tgtEl>
                                          <p:spTgt spid="55"/>
                                        </p:tgtEl>
                                        <p:attrNameLst>
                                          <p:attrName>fill.type</p:attrName>
                                        </p:attrNameLst>
                                      </p:cBhvr>
                                      <p:to>
                                        <p:strVal val="solid"/>
                                      </p:to>
                                    </p:set>
                                  </p:childTnLst>
                                </p:cTn>
                              </p:par>
                              <p:par>
                                <p:cTn id="65" presetID="30" presetClass="emph" presetSubtype="0" fill="hold" grpId="0" nodeType="withEffect">
                                  <p:stCondLst>
                                    <p:cond delay="0"/>
                                  </p:stCondLst>
                                  <p:childTnLst>
                                    <p:animClr clrSpc="hsl">
                                      <p:cBhvr override="childStyle">
                                        <p:cTn id="66" dur="500" fill="hold"/>
                                        <p:tgtEl>
                                          <p:spTgt spid="56"/>
                                        </p:tgtEl>
                                        <p:attrNameLst>
                                          <p:attrName>style.color</p:attrName>
                                        </p:attrNameLst>
                                      </p:cBhvr>
                                      <p:by>
                                        <p:hsl h="0" s="12549" l="25098"/>
                                      </p:by>
                                    </p:animClr>
                                    <p:animClr clrSpc="hsl">
                                      <p:cBhvr>
                                        <p:cTn id="67" dur="500" fill="hold"/>
                                        <p:tgtEl>
                                          <p:spTgt spid="56"/>
                                        </p:tgtEl>
                                        <p:attrNameLst>
                                          <p:attrName>fillcolor</p:attrName>
                                        </p:attrNameLst>
                                      </p:cBhvr>
                                      <p:by>
                                        <p:hsl h="0" s="12549" l="25098"/>
                                      </p:by>
                                    </p:animClr>
                                    <p:animClr clrSpc="hsl">
                                      <p:cBhvr>
                                        <p:cTn id="68" dur="500" fill="hold"/>
                                        <p:tgtEl>
                                          <p:spTgt spid="56"/>
                                        </p:tgtEl>
                                        <p:attrNameLst>
                                          <p:attrName>stroke.color</p:attrName>
                                        </p:attrNameLst>
                                      </p:cBhvr>
                                      <p:by>
                                        <p:hsl h="0" s="12549" l="25098"/>
                                      </p:by>
                                    </p:animClr>
                                    <p:set>
                                      <p:cBhvr>
                                        <p:cTn id="69" dur="500" fill="hold"/>
                                        <p:tgtEl>
                                          <p:spTgt spid="56"/>
                                        </p:tgtEl>
                                        <p:attrNameLst>
                                          <p:attrName>fill.type</p:attrName>
                                        </p:attrNameLst>
                                      </p:cBhvr>
                                      <p:to>
                                        <p:strVal val="solid"/>
                                      </p:to>
                                    </p:set>
                                  </p:childTnLst>
                                </p:cTn>
                              </p:par>
                              <p:par>
                                <p:cTn id="70" presetID="30" presetClass="emph" presetSubtype="0" fill="hold" nodeType="withEffect">
                                  <p:stCondLst>
                                    <p:cond delay="0"/>
                                  </p:stCondLst>
                                  <p:childTnLst>
                                    <p:animClr clrSpc="hsl">
                                      <p:cBhvr override="childStyle">
                                        <p:cTn id="71" dur="500" fill="hold"/>
                                        <p:tgtEl>
                                          <p:spTgt spid="60"/>
                                        </p:tgtEl>
                                        <p:attrNameLst>
                                          <p:attrName>style.color</p:attrName>
                                        </p:attrNameLst>
                                      </p:cBhvr>
                                      <p:by>
                                        <p:hsl h="0" s="12549" l="25098"/>
                                      </p:by>
                                    </p:animClr>
                                    <p:animClr clrSpc="hsl">
                                      <p:cBhvr>
                                        <p:cTn id="72" dur="500" fill="hold"/>
                                        <p:tgtEl>
                                          <p:spTgt spid="60"/>
                                        </p:tgtEl>
                                        <p:attrNameLst>
                                          <p:attrName>fillcolor</p:attrName>
                                        </p:attrNameLst>
                                      </p:cBhvr>
                                      <p:by>
                                        <p:hsl h="0" s="12549" l="25098"/>
                                      </p:by>
                                    </p:animClr>
                                    <p:animClr clrSpc="hsl">
                                      <p:cBhvr>
                                        <p:cTn id="73" dur="500" fill="hold"/>
                                        <p:tgtEl>
                                          <p:spTgt spid="60"/>
                                        </p:tgtEl>
                                        <p:attrNameLst>
                                          <p:attrName>stroke.color</p:attrName>
                                        </p:attrNameLst>
                                      </p:cBhvr>
                                      <p:by>
                                        <p:hsl h="0" s="12549" l="25098"/>
                                      </p:by>
                                    </p:animClr>
                                    <p:set>
                                      <p:cBhvr>
                                        <p:cTn id="74" dur="500" fill="hold"/>
                                        <p:tgtEl>
                                          <p:spTgt spid="60"/>
                                        </p:tgtEl>
                                        <p:attrNameLst>
                                          <p:attrName>fill.type</p:attrName>
                                        </p:attrNameLst>
                                      </p:cBhvr>
                                      <p:to>
                                        <p:strVal val="solid"/>
                                      </p:to>
                                    </p:set>
                                  </p:childTnLst>
                                </p:cTn>
                              </p:par>
                              <p:par>
                                <p:cTn id="75" presetID="30" presetClass="emph" presetSubtype="0" fill="hold" nodeType="withEffect">
                                  <p:stCondLst>
                                    <p:cond delay="0"/>
                                  </p:stCondLst>
                                  <p:childTnLst>
                                    <p:animClr clrSpc="hsl">
                                      <p:cBhvr override="childStyle">
                                        <p:cTn id="76" dur="500" fill="hold"/>
                                        <p:tgtEl>
                                          <p:spTgt spid="62"/>
                                        </p:tgtEl>
                                        <p:attrNameLst>
                                          <p:attrName>style.color</p:attrName>
                                        </p:attrNameLst>
                                      </p:cBhvr>
                                      <p:by>
                                        <p:hsl h="0" s="12549" l="25098"/>
                                      </p:by>
                                    </p:animClr>
                                    <p:animClr clrSpc="hsl">
                                      <p:cBhvr>
                                        <p:cTn id="77" dur="500" fill="hold"/>
                                        <p:tgtEl>
                                          <p:spTgt spid="62"/>
                                        </p:tgtEl>
                                        <p:attrNameLst>
                                          <p:attrName>fillcolor</p:attrName>
                                        </p:attrNameLst>
                                      </p:cBhvr>
                                      <p:by>
                                        <p:hsl h="0" s="12549" l="25098"/>
                                      </p:by>
                                    </p:animClr>
                                    <p:animClr clrSpc="hsl">
                                      <p:cBhvr>
                                        <p:cTn id="78" dur="500" fill="hold"/>
                                        <p:tgtEl>
                                          <p:spTgt spid="62"/>
                                        </p:tgtEl>
                                        <p:attrNameLst>
                                          <p:attrName>stroke.color</p:attrName>
                                        </p:attrNameLst>
                                      </p:cBhvr>
                                      <p:by>
                                        <p:hsl h="0" s="12549" l="25098"/>
                                      </p:by>
                                    </p:animClr>
                                    <p:set>
                                      <p:cBhvr>
                                        <p:cTn id="79" dur="500" fill="hold"/>
                                        <p:tgtEl>
                                          <p:spTgt spid="62"/>
                                        </p:tgtEl>
                                        <p:attrNameLst>
                                          <p:attrName>fill.type</p:attrName>
                                        </p:attrNameLst>
                                      </p:cBhvr>
                                      <p:to>
                                        <p:strVal val="solid"/>
                                      </p:to>
                                    </p:set>
                                  </p:childTnLst>
                                </p:cTn>
                              </p:par>
                              <p:par>
                                <p:cTn id="80" presetID="30" presetClass="emph" presetSubtype="0" fill="hold" nodeType="withEffect">
                                  <p:stCondLst>
                                    <p:cond delay="0"/>
                                  </p:stCondLst>
                                  <p:childTnLst>
                                    <p:animClr clrSpc="hsl">
                                      <p:cBhvr override="childStyle">
                                        <p:cTn id="81" dur="500" fill="hold"/>
                                        <p:tgtEl>
                                          <p:spTgt spid="66"/>
                                        </p:tgtEl>
                                        <p:attrNameLst>
                                          <p:attrName>style.color</p:attrName>
                                        </p:attrNameLst>
                                      </p:cBhvr>
                                      <p:by>
                                        <p:hsl h="0" s="12549" l="25098"/>
                                      </p:by>
                                    </p:animClr>
                                    <p:animClr clrSpc="hsl">
                                      <p:cBhvr>
                                        <p:cTn id="82" dur="500" fill="hold"/>
                                        <p:tgtEl>
                                          <p:spTgt spid="66"/>
                                        </p:tgtEl>
                                        <p:attrNameLst>
                                          <p:attrName>fillcolor</p:attrName>
                                        </p:attrNameLst>
                                      </p:cBhvr>
                                      <p:by>
                                        <p:hsl h="0" s="12549" l="25098"/>
                                      </p:by>
                                    </p:animClr>
                                    <p:animClr clrSpc="hsl">
                                      <p:cBhvr>
                                        <p:cTn id="83" dur="500" fill="hold"/>
                                        <p:tgtEl>
                                          <p:spTgt spid="66"/>
                                        </p:tgtEl>
                                        <p:attrNameLst>
                                          <p:attrName>stroke.color</p:attrName>
                                        </p:attrNameLst>
                                      </p:cBhvr>
                                      <p:by>
                                        <p:hsl h="0" s="12549" l="25098"/>
                                      </p:by>
                                    </p:animClr>
                                    <p:set>
                                      <p:cBhvr>
                                        <p:cTn id="84" dur="500" fill="hold"/>
                                        <p:tgtEl>
                                          <p:spTgt spid="66"/>
                                        </p:tgtEl>
                                        <p:attrNameLst>
                                          <p:attrName>fill.type</p:attrName>
                                        </p:attrNameLst>
                                      </p:cBhvr>
                                      <p:to>
                                        <p:strVal val="solid"/>
                                      </p:to>
                                    </p:set>
                                  </p:childTnLst>
                                </p:cTn>
                              </p:par>
                              <p:par>
                                <p:cTn id="85" presetID="30" presetClass="emph" presetSubtype="0" fill="hold" nodeType="withEffect">
                                  <p:stCondLst>
                                    <p:cond delay="0"/>
                                  </p:stCondLst>
                                  <p:childTnLst>
                                    <p:animClr clrSpc="hsl">
                                      <p:cBhvr override="childStyle">
                                        <p:cTn id="86" dur="500" fill="hold"/>
                                        <p:tgtEl>
                                          <p:spTgt spid="71"/>
                                        </p:tgtEl>
                                        <p:attrNameLst>
                                          <p:attrName>style.color</p:attrName>
                                        </p:attrNameLst>
                                      </p:cBhvr>
                                      <p:by>
                                        <p:hsl h="0" s="12549" l="25098"/>
                                      </p:by>
                                    </p:animClr>
                                    <p:animClr clrSpc="hsl">
                                      <p:cBhvr>
                                        <p:cTn id="87" dur="500" fill="hold"/>
                                        <p:tgtEl>
                                          <p:spTgt spid="71"/>
                                        </p:tgtEl>
                                        <p:attrNameLst>
                                          <p:attrName>fillcolor</p:attrName>
                                        </p:attrNameLst>
                                      </p:cBhvr>
                                      <p:by>
                                        <p:hsl h="0" s="12549" l="25098"/>
                                      </p:by>
                                    </p:animClr>
                                    <p:animClr clrSpc="hsl">
                                      <p:cBhvr>
                                        <p:cTn id="88" dur="500" fill="hold"/>
                                        <p:tgtEl>
                                          <p:spTgt spid="71"/>
                                        </p:tgtEl>
                                        <p:attrNameLst>
                                          <p:attrName>stroke.color</p:attrName>
                                        </p:attrNameLst>
                                      </p:cBhvr>
                                      <p:by>
                                        <p:hsl h="0" s="12549" l="25098"/>
                                      </p:by>
                                    </p:animClr>
                                    <p:set>
                                      <p:cBhvr>
                                        <p:cTn id="89" dur="500" fill="hold"/>
                                        <p:tgtEl>
                                          <p:spTgt spid="71"/>
                                        </p:tgtEl>
                                        <p:attrNameLst>
                                          <p:attrName>fill.type</p:attrName>
                                        </p:attrNameLst>
                                      </p:cBhvr>
                                      <p:to>
                                        <p:strVal val="solid"/>
                                      </p:to>
                                    </p:set>
                                  </p:childTnLst>
                                </p:cTn>
                              </p:par>
                              <p:par>
                                <p:cTn id="90" presetID="30" presetClass="emph" presetSubtype="0" fill="hold" nodeType="withEffect">
                                  <p:stCondLst>
                                    <p:cond delay="0"/>
                                  </p:stCondLst>
                                  <p:childTnLst>
                                    <p:animClr clrSpc="hsl">
                                      <p:cBhvr override="childStyle">
                                        <p:cTn id="91" dur="500" fill="hold"/>
                                        <p:tgtEl>
                                          <p:spTgt spid="73"/>
                                        </p:tgtEl>
                                        <p:attrNameLst>
                                          <p:attrName>style.color</p:attrName>
                                        </p:attrNameLst>
                                      </p:cBhvr>
                                      <p:by>
                                        <p:hsl h="0" s="12549" l="25098"/>
                                      </p:by>
                                    </p:animClr>
                                    <p:animClr clrSpc="hsl">
                                      <p:cBhvr>
                                        <p:cTn id="92" dur="500" fill="hold"/>
                                        <p:tgtEl>
                                          <p:spTgt spid="73"/>
                                        </p:tgtEl>
                                        <p:attrNameLst>
                                          <p:attrName>fillcolor</p:attrName>
                                        </p:attrNameLst>
                                      </p:cBhvr>
                                      <p:by>
                                        <p:hsl h="0" s="12549" l="25098"/>
                                      </p:by>
                                    </p:animClr>
                                    <p:animClr clrSpc="hsl">
                                      <p:cBhvr>
                                        <p:cTn id="93" dur="500" fill="hold"/>
                                        <p:tgtEl>
                                          <p:spTgt spid="73"/>
                                        </p:tgtEl>
                                        <p:attrNameLst>
                                          <p:attrName>stroke.color</p:attrName>
                                        </p:attrNameLst>
                                      </p:cBhvr>
                                      <p:by>
                                        <p:hsl h="0" s="12549" l="25098"/>
                                      </p:by>
                                    </p:animClr>
                                    <p:set>
                                      <p:cBhvr>
                                        <p:cTn id="94" dur="500" fill="hold"/>
                                        <p:tgtEl>
                                          <p:spTgt spid="73"/>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Effect transition="in" filter="fade">
                                      <p:cBhvr>
                                        <p:cTn id="10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30" grpId="0" animBg="1"/>
      <p:bldP spid="32" grpId="0" animBg="1"/>
      <p:bldP spid="35" grpId="0"/>
      <p:bldP spid="38" grpId="0" animBg="1"/>
      <p:bldP spid="43" grpId="0" animBg="1"/>
      <p:bldP spid="51" grpId="0" animBg="1"/>
      <p:bldP spid="52" grpId="0" animBg="1"/>
      <p:bldP spid="53" grpId="0"/>
      <p:bldP spid="54" grpId="0"/>
      <p:bldP spid="55" grpId="0" animBg="1"/>
      <p:bldP spid="56" grpId="0" animBg="1"/>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8728212" cy="661720"/>
          </a:xfrm>
          <a:prstGeom prst="rect">
            <a:avLst/>
          </a:prstGeom>
          <a:noFill/>
        </p:spPr>
        <p:txBody>
          <a:bodyPr wrap="square" rtlCol="0">
            <a:spAutoFit/>
          </a:bodyPr>
          <a:lstStyle/>
          <a:p>
            <a:r>
              <a:rPr lang="pt-BR" sz="3700" spc="-150" dirty="0" smtClean="0">
                <a:solidFill>
                  <a:schemeClr val="bg1">
                    <a:lumMod val="50000"/>
                  </a:schemeClr>
                </a:solidFill>
              </a:rPr>
              <a:t>Sistema de Acompanhamento</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3419872" y="3068960"/>
            <a:ext cx="194421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t>Câmaras Temáticas</a:t>
            </a:r>
            <a:endParaRPr lang="pt-BR" sz="1600" dirty="0"/>
          </a:p>
        </p:txBody>
      </p:sp>
      <p:sp>
        <p:nvSpPr>
          <p:cNvPr id="22" name="Retângulo 21"/>
          <p:cNvSpPr/>
          <p:nvPr/>
        </p:nvSpPr>
        <p:spPr>
          <a:xfrm>
            <a:off x="755576" y="342900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Macrozonas Metropolitanas</a:t>
            </a:r>
            <a:endParaRPr lang="pt-BR" sz="1100" dirty="0"/>
          </a:p>
        </p:txBody>
      </p:sp>
      <p:sp>
        <p:nvSpPr>
          <p:cNvPr id="27" name="Retângulo 26"/>
          <p:cNvSpPr/>
          <p:nvPr/>
        </p:nvSpPr>
        <p:spPr>
          <a:xfrm>
            <a:off x="755576" y="378846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Apoio a Gestão do Território</a:t>
            </a:r>
            <a:endParaRPr lang="pt-BR" sz="1100" dirty="0"/>
          </a:p>
        </p:txBody>
      </p:sp>
      <p:sp>
        <p:nvSpPr>
          <p:cNvPr id="30" name="Retângulo 29"/>
          <p:cNvSpPr/>
          <p:nvPr/>
        </p:nvSpPr>
        <p:spPr>
          <a:xfrm>
            <a:off x="683568" y="3356992"/>
            <a:ext cx="1728192" cy="115212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32" name="Retângulo 31"/>
          <p:cNvSpPr/>
          <p:nvPr/>
        </p:nvSpPr>
        <p:spPr>
          <a:xfrm>
            <a:off x="755576" y="4149080"/>
            <a:ext cx="1584176" cy="2880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Metas e Ações</a:t>
            </a:r>
            <a:endParaRPr lang="pt-BR" sz="1100" dirty="0"/>
          </a:p>
        </p:txBody>
      </p:sp>
      <p:sp>
        <p:nvSpPr>
          <p:cNvPr id="35" name="CaixaDeTexto 34"/>
          <p:cNvSpPr txBox="1"/>
          <p:nvPr/>
        </p:nvSpPr>
        <p:spPr>
          <a:xfrm>
            <a:off x="611560" y="3068960"/>
            <a:ext cx="1944216" cy="307777"/>
          </a:xfrm>
          <a:prstGeom prst="rect">
            <a:avLst/>
          </a:prstGeom>
          <a:noFill/>
        </p:spPr>
        <p:txBody>
          <a:bodyPr wrap="square" rtlCol="0">
            <a:spAutoFit/>
          </a:bodyPr>
          <a:lstStyle/>
          <a:p>
            <a:r>
              <a:rPr lang="pt-BR" sz="1400" dirty="0" smtClean="0"/>
              <a:t>Instância Metropolitana</a:t>
            </a:r>
            <a:endParaRPr lang="pt-BR" sz="1400" dirty="0"/>
          </a:p>
        </p:txBody>
      </p:sp>
      <p:sp>
        <p:nvSpPr>
          <p:cNvPr id="38" name="Retângulo 37"/>
          <p:cNvSpPr/>
          <p:nvPr/>
        </p:nvSpPr>
        <p:spPr>
          <a:xfrm>
            <a:off x="3275856" y="2924944"/>
            <a:ext cx="2232248" cy="1512168"/>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42" name="CaixaDeTexto 41"/>
          <p:cNvSpPr txBox="1"/>
          <p:nvPr/>
        </p:nvSpPr>
        <p:spPr>
          <a:xfrm>
            <a:off x="3203848" y="2636912"/>
            <a:ext cx="2376264" cy="307777"/>
          </a:xfrm>
          <a:prstGeom prst="rect">
            <a:avLst/>
          </a:prstGeom>
          <a:noFill/>
        </p:spPr>
        <p:txBody>
          <a:bodyPr wrap="square" rtlCol="0">
            <a:spAutoFit/>
          </a:bodyPr>
          <a:lstStyle/>
          <a:p>
            <a:r>
              <a:rPr lang="pt-BR" sz="1400" dirty="0" smtClean="0"/>
              <a:t>Sistema de Acompanhamento</a:t>
            </a:r>
            <a:endParaRPr lang="pt-BR" sz="1400" dirty="0"/>
          </a:p>
        </p:txBody>
      </p:sp>
      <p:sp>
        <p:nvSpPr>
          <p:cNvPr id="43" name="Retângulo 42"/>
          <p:cNvSpPr/>
          <p:nvPr/>
        </p:nvSpPr>
        <p:spPr>
          <a:xfrm>
            <a:off x="3419872" y="3789040"/>
            <a:ext cx="194421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t>Instrumento de Alocação de Informações</a:t>
            </a:r>
            <a:endParaRPr lang="pt-BR" sz="1200" dirty="0"/>
          </a:p>
        </p:txBody>
      </p:sp>
      <p:sp>
        <p:nvSpPr>
          <p:cNvPr id="51" name="Retângulo 50"/>
          <p:cNvSpPr/>
          <p:nvPr/>
        </p:nvSpPr>
        <p:spPr>
          <a:xfrm>
            <a:off x="6444208" y="3285564"/>
            <a:ext cx="1656184"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Zoneamento</a:t>
            </a:r>
            <a:endParaRPr lang="pt-BR" sz="1100" dirty="0"/>
          </a:p>
        </p:txBody>
      </p:sp>
      <p:sp>
        <p:nvSpPr>
          <p:cNvPr id="52" name="Retângulo 51"/>
          <p:cNvSpPr/>
          <p:nvPr/>
        </p:nvSpPr>
        <p:spPr>
          <a:xfrm>
            <a:off x="6372200" y="3213556"/>
            <a:ext cx="1800200" cy="791508"/>
          </a:xfrm>
          <a:prstGeom prst="rect">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noFill/>
            </a:endParaRPr>
          </a:p>
        </p:txBody>
      </p:sp>
      <p:sp>
        <p:nvSpPr>
          <p:cNvPr id="53" name="CaixaDeTexto 52"/>
          <p:cNvSpPr txBox="1"/>
          <p:nvPr/>
        </p:nvSpPr>
        <p:spPr>
          <a:xfrm>
            <a:off x="6804248" y="2925524"/>
            <a:ext cx="1296144" cy="307777"/>
          </a:xfrm>
          <a:prstGeom prst="rect">
            <a:avLst/>
          </a:prstGeom>
          <a:noFill/>
        </p:spPr>
        <p:txBody>
          <a:bodyPr wrap="square" rtlCol="0">
            <a:spAutoFit/>
          </a:bodyPr>
          <a:lstStyle/>
          <a:p>
            <a:r>
              <a:rPr lang="pt-BR" sz="1400" dirty="0" smtClean="0"/>
              <a:t>Municípios</a:t>
            </a:r>
            <a:endParaRPr lang="pt-BR" sz="1400" dirty="0"/>
          </a:p>
        </p:txBody>
      </p:sp>
      <p:sp>
        <p:nvSpPr>
          <p:cNvPr id="54" name="CaixaDeTexto 53"/>
          <p:cNvSpPr txBox="1"/>
          <p:nvPr/>
        </p:nvSpPr>
        <p:spPr>
          <a:xfrm>
            <a:off x="7524328" y="3933056"/>
            <a:ext cx="792088" cy="215444"/>
          </a:xfrm>
          <a:prstGeom prst="rect">
            <a:avLst/>
          </a:prstGeom>
          <a:noFill/>
        </p:spPr>
        <p:txBody>
          <a:bodyPr wrap="square" rtlCol="0">
            <a:spAutoFit/>
          </a:bodyPr>
          <a:lstStyle/>
          <a:p>
            <a:r>
              <a:rPr lang="pt-BR" sz="800" b="1" dirty="0" smtClean="0"/>
              <a:t>Plano Diretor</a:t>
            </a:r>
            <a:endParaRPr lang="pt-BR" sz="800" b="1" dirty="0"/>
          </a:p>
        </p:txBody>
      </p:sp>
      <p:sp>
        <p:nvSpPr>
          <p:cNvPr id="55" name="Retângulo 54"/>
          <p:cNvSpPr/>
          <p:nvPr/>
        </p:nvSpPr>
        <p:spPr>
          <a:xfrm>
            <a:off x="6444208" y="4149080"/>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Planos Setoriais</a:t>
            </a:r>
            <a:endParaRPr lang="pt-BR" sz="1100" dirty="0"/>
          </a:p>
        </p:txBody>
      </p:sp>
      <p:sp>
        <p:nvSpPr>
          <p:cNvPr id="56" name="Retângulo 55"/>
          <p:cNvSpPr/>
          <p:nvPr/>
        </p:nvSpPr>
        <p:spPr>
          <a:xfrm>
            <a:off x="6444208" y="3645604"/>
            <a:ext cx="1656184"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t>Ações</a:t>
            </a:r>
            <a:endParaRPr lang="pt-BR" sz="1100" dirty="0"/>
          </a:p>
        </p:txBody>
      </p:sp>
      <p:cxnSp>
        <p:nvCxnSpPr>
          <p:cNvPr id="60" name="Conector angulado 59"/>
          <p:cNvCxnSpPr>
            <a:stCxn id="30" idx="3"/>
            <a:endCxn id="43" idx="1"/>
          </p:cNvCxnSpPr>
          <p:nvPr/>
        </p:nvCxnSpPr>
        <p:spPr>
          <a:xfrm>
            <a:off x="2411760" y="3933056"/>
            <a:ext cx="1008112" cy="36004"/>
          </a:xfrm>
          <a:prstGeom prst="bentConnector3">
            <a:avLst>
              <a:gd name="adj1" fmla="val 5355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Conector angulado 61"/>
          <p:cNvCxnSpPr>
            <a:stCxn id="30" idx="3"/>
            <a:endCxn id="19" idx="1"/>
          </p:cNvCxnSpPr>
          <p:nvPr/>
        </p:nvCxnSpPr>
        <p:spPr>
          <a:xfrm flipV="1">
            <a:off x="2411760" y="3248980"/>
            <a:ext cx="1008112" cy="6840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onector de seta reta 65"/>
          <p:cNvCxnSpPr>
            <a:stCxn id="43" idx="0"/>
            <a:endCxn id="19" idx="2"/>
          </p:cNvCxnSpPr>
          <p:nvPr/>
        </p:nvCxnSpPr>
        <p:spPr>
          <a:xfrm flipV="1">
            <a:off x="4391980" y="3429000"/>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Conector angulado 70"/>
          <p:cNvCxnSpPr>
            <a:stCxn id="55" idx="1"/>
            <a:endCxn id="43" idx="3"/>
          </p:cNvCxnSpPr>
          <p:nvPr/>
        </p:nvCxnSpPr>
        <p:spPr>
          <a:xfrm rot="10800000">
            <a:off x="5364088" y="3969060"/>
            <a:ext cx="1080120" cy="32403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Conector angulado 72"/>
          <p:cNvCxnSpPr>
            <a:stCxn id="52" idx="1"/>
            <a:endCxn id="43" idx="3"/>
          </p:cNvCxnSpPr>
          <p:nvPr/>
        </p:nvCxnSpPr>
        <p:spPr>
          <a:xfrm rot="10800000" flipV="1">
            <a:off x="5364088" y="3609310"/>
            <a:ext cx="1008112" cy="359750"/>
          </a:xfrm>
          <a:prstGeom prst="bentConnector3">
            <a:avLst>
              <a:gd name="adj1" fmla="val 4685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2771800" y="4725144"/>
            <a:ext cx="3600400" cy="769441"/>
          </a:xfrm>
          <a:prstGeom prst="rect">
            <a:avLst/>
          </a:prstGeom>
          <a:noFill/>
        </p:spPr>
        <p:txBody>
          <a:bodyPr wrap="square" rtlCol="0">
            <a:spAutoFit/>
          </a:bodyPr>
          <a:lstStyle/>
          <a:p>
            <a:pPr>
              <a:buFont typeface="Arial" pitchFamily="34" charset="0"/>
              <a:buChar char="•"/>
            </a:pPr>
            <a:r>
              <a:rPr lang="pt-BR" sz="1100" dirty="0" smtClean="0"/>
              <a:t> Centralizar as informações produzidas para a Região Metropolitana</a:t>
            </a:r>
          </a:p>
          <a:p>
            <a:pPr>
              <a:buFont typeface="Arial" pitchFamily="34" charset="0"/>
              <a:buChar char="•"/>
            </a:pPr>
            <a:r>
              <a:rPr lang="pt-BR" sz="1100" dirty="0" smtClean="0"/>
              <a:t> Subsidiar a produção de estudos e análises regionais e municipais</a:t>
            </a:r>
            <a:endParaRPr lang="pt-BR" sz="11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p:cBhvr override="childStyle">
                                        <p:cTn id="6" dur="500" fill="hold"/>
                                        <p:tgtEl>
                                          <p:spTgt spid="19"/>
                                        </p:tgtEl>
                                        <p:attrNameLst>
                                          <p:attrName>style.color</p:attrName>
                                        </p:attrNameLst>
                                      </p:cBhvr>
                                      <p:by>
                                        <p:hsl h="0" s="12549" l="25098"/>
                                      </p:by>
                                    </p:animClr>
                                    <p:animClr clrSpc="hsl">
                                      <p:cBhvr>
                                        <p:cTn id="7" dur="500" fill="hold"/>
                                        <p:tgtEl>
                                          <p:spTgt spid="19"/>
                                        </p:tgtEl>
                                        <p:attrNameLst>
                                          <p:attrName>fillcolor</p:attrName>
                                        </p:attrNameLst>
                                      </p:cBhvr>
                                      <p:by>
                                        <p:hsl h="0" s="12549" l="25098"/>
                                      </p:by>
                                    </p:animClr>
                                    <p:animClr clrSpc="hsl">
                                      <p:cBhvr>
                                        <p:cTn id="8" dur="500" fill="hold"/>
                                        <p:tgtEl>
                                          <p:spTgt spid="19"/>
                                        </p:tgtEl>
                                        <p:attrNameLst>
                                          <p:attrName>stroke.color</p:attrName>
                                        </p:attrNameLst>
                                      </p:cBhvr>
                                      <p:by>
                                        <p:hsl h="0" s="12549" l="25098"/>
                                      </p:by>
                                    </p:animClr>
                                    <p:set>
                                      <p:cBhvr>
                                        <p:cTn id="9" dur="500" fill="hold"/>
                                        <p:tgtEl>
                                          <p:spTgt spid="19"/>
                                        </p:tgtEl>
                                        <p:attrNameLst>
                                          <p:attrName>fill.type</p:attrName>
                                        </p:attrNameLst>
                                      </p:cBhvr>
                                      <p:to>
                                        <p:strVal val="solid"/>
                                      </p:to>
                                    </p:set>
                                  </p:childTnLst>
                                </p:cTn>
                              </p:par>
                              <p:par>
                                <p:cTn id="10" presetID="30" presetClass="emph" presetSubtype="0" fill="hold" grpId="0" nodeType="withEffect">
                                  <p:stCondLst>
                                    <p:cond delay="0"/>
                                  </p:stCondLst>
                                  <p:childTnLst>
                                    <p:animClr clrSpc="hsl">
                                      <p:cBhvr override="childStyle">
                                        <p:cTn id="11" dur="500" fill="hold"/>
                                        <p:tgtEl>
                                          <p:spTgt spid="22"/>
                                        </p:tgtEl>
                                        <p:attrNameLst>
                                          <p:attrName>style.color</p:attrName>
                                        </p:attrNameLst>
                                      </p:cBhvr>
                                      <p:by>
                                        <p:hsl h="0" s="12549" l="25098"/>
                                      </p:by>
                                    </p:animClr>
                                    <p:animClr clrSpc="hsl">
                                      <p:cBhvr>
                                        <p:cTn id="12" dur="500" fill="hold"/>
                                        <p:tgtEl>
                                          <p:spTgt spid="22"/>
                                        </p:tgtEl>
                                        <p:attrNameLst>
                                          <p:attrName>fillcolor</p:attrName>
                                        </p:attrNameLst>
                                      </p:cBhvr>
                                      <p:by>
                                        <p:hsl h="0" s="12549" l="25098"/>
                                      </p:by>
                                    </p:animClr>
                                    <p:animClr clrSpc="hsl">
                                      <p:cBhvr>
                                        <p:cTn id="13" dur="500" fill="hold"/>
                                        <p:tgtEl>
                                          <p:spTgt spid="22"/>
                                        </p:tgtEl>
                                        <p:attrNameLst>
                                          <p:attrName>stroke.color</p:attrName>
                                        </p:attrNameLst>
                                      </p:cBhvr>
                                      <p:by>
                                        <p:hsl h="0" s="12549" l="25098"/>
                                      </p:by>
                                    </p:animClr>
                                    <p:set>
                                      <p:cBhvr>
                                        <p:cTn id="14" dur="500" fill="hold"/>
                                        <p:tgtEl>
                                          <p:spTgt spid="22"/>
                                        </p:tgtEl>
                                        <p:attrNameLst>
                                          <p:attrName>fill.type</p:attrName>
                                        </p:attrNameLst>
                                      </p:cBhvr>
                                      <p:to>
                                        <p:strVal val="solid"/>
                                      </p:to>
                                    </p:set>
                                  </p:childTnLst>
                                </p:cTn>
                              </p:par>
                              <p:par>
                                <p:cTn id="15" presetID="30" presetClass="emph" presetSubtype="0" fill="hold" grpId="0" nodeType="withEffect">
                                  <p:stCondLst>
                                    <p:cond delay="0"/>
                                  </p:stCondLst>
                                  <p:childTnLst>
                                    <p:animClr clrSpc="hsl">
                                      <p:cBhvr override="childStyle">
                                        <p:cTn id="16" dur="500" fill="hold"/>
                                        <p:tgtEl>
                                          <p:spTgt spid="27"/>
                                        </p:tgtEl>
                                        <p:attrNameLst>
                                          <p:attrName>style.color</p:attrName>
                                        </p:attrNameLst>
                                      </p:cBhvr>
                                      <p:by>
                                        <p:hsl h="0" s="12549" l="25098"/>
                                      </p:by>
                                    </p:animClr>
                                    <p:animClr clrSpc="hsl">
                                      <p:cBhvr>
                                        <p:cTn id="17" dur="500" fill="hold"/>
                                        <p:tgtEl>
                                          <p:spTgt spid="27"/>
                                        </p:tgtEl>
                                        <p:attrNameLst>
                                          <p:attrName>fillcolor</p:attrName>
                                        </p:attrNameLst>
                                      </p:cBhvr>
                                      <p:by>
                                        <p:hsl h="0" s="12549" l="25098"/>
                                      </p:by>
                                    </p:animClr>
                                    <p:animClr clrSpc="hsl">
                                      <p:cBhvr>
                                        <p:cTn id="18" dur="500" fill="hold"/>
                                        <p:tgtEl>
                                          <p:spTgt spid="27"/>
                                        </p:tgtEl>
                                        <p:attrNameLst>
                                          <p:attrName>stroke.color</p:attrName>
                                        </p:attrNameLst>
                                      </p:cBhvr>
                                      <p:by>
                                        <p:hsl h="0" s="12549" l="25098"/>
                                      </p:by>
                                    </p:animClr>
                                    <p:set>
                                      <p:cBhvr>
                                        <p:cTn id="19" dur="500" fill="hold"/>
                                        <p:tgtEl>
                                          <p:spTgt spid="27"/>
                                        </p:tgtEl>
                                        <p:attrNameLst>
                                          <p:attrName>fill.type</p:attrName>
                                        </p:attrNameLst>
                                      </p:cBhvr>
                                      <p:to>
                                        <p:strVal val="solid"/>
                                      </p:to>
                                    </p:set>
                                  </p:childTnLst>
                                </p:cTn>
                              </p:par>
                              <p:par>
                                <p:cTn id="20" presetID="30" presetClass="emph" presetSubtype="0" fill="hold" grpId="0" nodeType="withEffect">
                                  <p:stCondLst>
                                    <p:cond delay="0"/>
                                  </p:stCondLst>
                                  <p:childTnLst>
                                    <p:animClr clrSpc="hsl">
                                      <p:cBhvr override="childStyle">
                                        <p:cTn id="21" dur="500" fill="hold"/>
                                        <p:tgtEl>
                                          <p:spTgt spid="30"/>
                                        </p:tgtEl>
                                        <p:attrNameLst>
                                          <p:attrName>style.color</p:attrName>
                                        </p:attrNameLst>
                                      </p:cBhvr>
                                      <p:by>
                                        <p:hsl h="0" s="12549" l="25098"/>
                                      </p:by>
                                    </p:animClr>
                                    <p:animClr clrSpc="hsl">
                                      <p:cBhvr>
                                        <p:cTn id="22" dur="500" fill="hold"/>
                                        <p:tgtEl>
                                          <p:spTgt spid="30"/>
                                        </p:tgtEl>
                                        <p:attrNameLst>
                                          <p:attrName>fillcolor</p:attrName>
                                        </p:attrNameLst>
                                      </p:cBhvr>
                                      <p:by>
                                        <p:hsl h="0" s="12549" l="25098"/>
                                      </p:by>
                                    </p:animClr>
                                    <p:animClr clrSpc="hsl">
                                      <p:cBhvr>
                                        <p:cTn id="23" dur="500" fill="hold"/>
                                        <p:tgtEl>
                                          <p:spTgt spid="30"/>
                                        </p:tgtEl>
                                        <p:attrNameLst>
                                          <p:attrName>stroke.color</p:attrName>
                                        </p:attrNameLst>
                                      </p:cBhvr>
                                      <p:by>
                                        <p:hsl h="0" s="12549" l="25098"/>
                                      </p:by>
                                    </p:animClr>
                                    <p:set>
                                      <p:cBhvr>
                                        <p:cTn id="24" dur="500" fill="hold"/>
                                        <p:tgtEl>
                                          <p:spTgt spid="30"/>
                                        </p:tgtEl>
                                        <p:attrNameLst>
                                          <p:attrName>fill.type</p:attrName>
                                        </p:attrNameLst>
                                      </p:cBhvr>
                                      <p:to>
                                        <p:strVal val="solid"/>
                                      </p:to>
                                    </p:set>
                                  </p:childTnLst>
                                </p:cTn>
                              </p:par>
                              <p:par>
                                <p:cTn id="25" presetID="30" presetClass="emph" presetSubtype="0" fill="hold" grpId="0" nodeType="withEffect">
                                  <p:stCondLst>
                                    <p:cond delay="0"/>
                                  </p:stCondLst>
                                  <p:childTnLst>
                                    <p:animClr clrSpc="hsl">
                                      <p:cBhvr override="childStyle">
                                        <p:cTn id="26" dur="500" fill="hold"/>
                                        <p:tgtEl>
                                          <p:spTgt spid="32"/>
                                        </p:tgtEl>
                                        <p:attrNameLst>
                                          <p:attrName>style.color</p:attrName>
                                        </p:attrNameLst>
                                      </p:cBhvr>
                                      <p:by>
                                        <p:hsl h="0" s="12549" l="25098"/>
                                      </p:by>
                                    </p:animClr>
                                    <p:animClr clrSpc="hsl">
                                      <p:cBhvr>
                                        <p:cTn id="27" dur="500" fill="hold"/>
                                        <p:tgtEl>
                                          <p:spTgt spid="32"/>
                                        </p:tgtEl>
                                        <p:attrNameLst>
                                          <p:attrName>fillcolor</p:attrName>
                                        </p:attrNameLst>
                                      </p:cBhvr>
                                      <p:by>
                                        <p:hsl h="0" s="12549" l="25098"/>
                                      </p:by>
                                    </p:animClr>
                                    <p:animClr clrSpc="hsl">
                                      <p:cBhvr>
                                        <p:cTn id="28" dur="500" fill="hold"/>
                                        <p:tgtEl>
                                          <p:spTgt spid="32"/>
                                        </p:tgtEl>
                                        <p:attrNameLst>
                                          <p:attrName>stroke.color</p:attrName>
                                        </p:attrNameLst>
                                      </p:cBhvr>
                                      <p:by>
                                        <p:hsl h="0" s="12549" l="25098"/>
                                      </p:by>
                                    </p:animClr>
                                    <p:set>
                                      <p:cBhvr>
                                        <p:cTn id="29" dur="500" fill="hold"/>
                                        <p:tgtEl>
                                          <p:spTgt spid="32"/>
                                        </p:tgtEl>
                                        <p:attrNameLst>
                                          <p:attrName>fill.type</p:attrName>
                                        </p:attrNameLst>
                                      </p:cBhvr>
                                      <p:to>
                                        <p:strVal val="solid"/>
                                      </p:to>
                                    </p:set>
                                  </p:childTnLst>
                                </p:cTn>
                              </p:par>
                              <p:par>
                                <p:cTn id="30" presetID="30" presetClass="emph" presetSubtype="0" fill="hold" grpId="0" nodeType="withEffect">
                                  <p:stCondLst>
                                    <p:cond delay="0"/>
                                  </p:stCondLst>
                                  <p:childTnLst>
                                    <p:animClr clrSpc="hsl">
                                      <p:cBhvr override="childStyle">
                                        <p:cTn id="31" dur="500" fill="hold"/>
                                        <p:tgtEl>
                                          <p:spTgt spid="35"/>
                                        </p:tgtEl>
                                        <p:attrNameLst>
                                          <p:attrName>style.color</p:attrName>
                                        </p:attrNameLst>
                                      </p:cBhvr>
                                      <p:by>
                                        <p:hsl h="0" s="12549" l="25098"/>
                                      </p:by>
                                    </p:animClr>
                                    <p:animClr clrSpc="hsl">
                                      <p:cBhvr>
                                        <p:cTn id="32" dur="500" fill="hold"/>
                                        <p:tgtEl>
                                          <p:spTgt spid="35"/>
                                        </p:tgtEl>
                                        <p:attrNameLst>
                                          <p:attrName>fillcolor</p:attrName>
                                        </p:attrNameLst>
                                      </p:cBhvr>
                                      <p:by>
                                        <p:hsl h="0" s="12549" l="25098"/>
                                      </p:by>
                                    </p:animClr>
                                    <p:animClr clrSpc="hsl">
                                      <p:cBhvr>
                                        <p:cTn id="33" dur="500" fill="hold"/>
                                        <p:tgtEl>
                                          <p:spTgt spid="35"/>
                                        </p:tgtEl>
                                        <p:attrNameLst>
                                          <p:attrName>stroke.color</p:attrName>
                                        </p:attrNameLst>
                                      </p:cBhvr>
                                      <p:by>
                                        <p:hsl h="0" s="12549" l="25098"/>
                                      </p:by>
                                    </p:animClr>
                                    <p:set>
                                      <p:cBhvr>
                                        <p:cTn id="34" dur="500" fill="hold"/>
                                        <p:tgtEl>
                                          <p:spTgt spid="35"/>
                                        </p:tgtEl>
                                        <p:attrNameLst>
                                          <p:attrName>fill.type</p:attrName>
                                        </p:attrNameLst>
                                      </p:cBhvr>
                                      <p:to>
                                        <p:strVal val="solid"/>
                                      </p:to>
                                    </p:set>
                                  </p:childTnLst>
                                </p:cTn>
                              </p:par>
                              <p:par>
                                <p:cTn id="35" presetID="30" presetClass="emph" presetSubtype="0" fill="hold" grpId="0" nodeType="withEffect">
                                  <p:stCondLst>
                                    <p:cond delay="0"/>
                                  </p:stCondLst>
                                  <p:childTnLst>
                                    <p:animClr clrSpc="hsl">
                                      <p:cBhvr override="childStyle">
                                        <p:cTn id="36" dur="500" fill="hold"/>
                                        <p:tgtEl>
                                          <p:spTgt spid="51"/>
                                        </p:tgtEl>
                                        <p:attrNameLst>
                                          <p:attrName>style.color</p:attrName>
                                        </p:attrNameLst>
                                      </p:cBhvr>
                                      <p:by>
                                        <p:hsl h="0" s="12549" l="25098"/>
                                      </p:by>
                                    </p:animClr>
                                    <p:animClr clrSpc="hsl">
                                      <p:cBhvr>
                                        <p:cTn id="37" dur="500" fill="hold"/>
                                        <p:tgtEl>
                                          <p:spTgt spid="51"/>
                                        </p:tgtEl>
                                        <p:attrNameLst>
                                          <p:attrName>fillcolor</p:attrName>
                                        </p:attrNameLst>
                                      </p:cBhvr>
                                      <p:by>
                                        <p:hsl h="0" s="12549" l="25098"/>
                                      </p:by>
                                    </p:animClr>
                                    <p:animClr clrSpc="hsl">
                                      <p:cBhvr>
                                        <p:cTn id="38" dur="500" fill="hold"/>
                                        <p:tgtEl>
                                          <p:spTgt spid="51"/>
                                        </p:tgtEl>
                                        <p:attrNameLst>
                                          <p:attrName>stroke.color</p:attrName>
                                        </p:attrNameLst>
                                      </p:cBhvr>
                                      <p:by>
                                        <p:hsl h="0" s="12549" l="25098"/>
                                      </p:by>
                                    </p:animClr>
                                    <p:set>
                                      <p:cBhvr>
                                        <p:cTn id="39" dur="500" fill="hold"/>
                                        <p:tgtEl>
                                          <p:spTgt spid="51"/>
                                        </p:tgtEl>
                                        <p:attrNameLst>
                                          <p:attrName>fill.type</p:attrName>
                                        </p:attrNameLst>
                                      </p:cBhvr>
                                      <p:to>
                                        <p:strVal val="solid"/>
                                      </p:to>
                                    </p:set>
                                  </p:childTnLst>
                                </p:cTn>
                              </p:par>
                              <p:par>
                                <p:cTn id="40" presetID="30" presetClass="emph" presetSubtype="0" fill="hold" grpId="0" nodeType="withEffect">
                                  <p:stCondLst>
                                    <p:cond delay="0"/>
                                  </p:stCondLst>
                                  <p:childTnLst>
                                    <p:animClr clrSpc="hsl">
                                      <p:cBhvr override="childStyle">
                                        <p:cTn id="41" dur="500" fill="hold"/>
                                        <p:tgtEl>
                                          <p:spTgt spid="52"/>
                                        </p:tgtEl>
                                        <p:attrNameLst>
                                          <p:attrName>style.color</p:attrName>
                                        </p:attrNameLst>
                                      </p:cBhvr>
                                      <p:by>
                                        <p:hsl h="0" s="12549" l="25098"/>
                                      </p:by>
                                    </p:animClr>
                                    <p:animClr clrSpc="hsl">
                                      <p:cBhvr>
                                        <p:cTn id="42" dur="500" fill="hold"/>
                                        <p:tgtEl>
                                          <p:spTgt spid="52"/>
                                        </p:tgtEl>
                                        <p:attrNameLst>
                                          <p:attrName>fillcolor</p:attrName>
                                        </p:attrNameLst>
                                      </p:cBhvr>
                                      <p:by>
                                        <p:hsl h="0" s="12549" l="25098"/>
                                      </p:by>
                                    </p:animClr>
                                    <p:animClr clrSpc="hsl">
                                      <p:cBhvr>
                                        <p:cTn id="43" dur="500" fill="hold"/>
                                        <p:tgtEl>
                                          <p:spTgt spid="52"/>
                                        </p:tgtEl>
                                        <p:attrNameLst>
                                          <p:attrName>stroke.color</p:attrName>
                                        </p:attrNameLst>
                                      </p:cBhvr>
                                      <p:by>
                                        <p:hsl h="0" s="12549" l="25098"/>
                                      </p:by>
                                    </p:animClr>
                                    <p:set>
                                      <p:cBhvr>
                                        <p:cTn id="44" dur="500" fill="hold"/>
                                        <p:tgtEl>
                                          <p:spTgt spid="52"/>
                                        </p:tgtEl>
                                        <p:attrNameLst>
                                          <p:attrName>fill.type</p:attrName>
                                        </p:attrNameLst>
                                      </p:cBhvr>
                                      <p:to>
                                        <p:strVal val="solid"/>
                                      </p:to>
                                    </p:set>
                                  </p:childTnLst>
                                </p:cTn>
                              </p:par>
                              <p:par>
                                <p:cTn id="45" presetID="30" presetClass="emph" presetSubtype="0" fill="hold" grpId="0" nodeType="withEffect">
                                  <p:stCondLst>
                                    <p:cond delay="0"/>
                                  </p:stCondLst>
                                  <p:childTnLst>
                                    <p:animClr clrSpc="hsl">
                                      <p:cBhvr override="childStyle">
                                        <p:cTn id="46" dur="500" fill="hold"/>
                                        <p:tgtEl>
                                          <p:spTgt spid="53"/>
                                        </p:tgtEl>
                                        <p:attrNameLst>
                                          <p:attrName>style.color</p:attrName>
                                        </p:attrNameLst>
                                      </p:cBhvr>
                                      <p:by>
                                        <p:hsl h="0" s="12549" l="25098"/>
                                      </p:by>
                                    </p:animClr>
                                    <p:animClr clrSpc="hsl">
                                      <p:cBhvr>
                                        <p:cTn id="47" dur="500" fill="hold"/>
                                        <p:tgtEl>
                                          <p:spTgt spid="53"/>
                                        </p:tgtEl>
                                        <p:attrNameLst>
                                          <p:attrName>fillcolor</p:attrName>
                                        </p:attrNameLst>
                                      </p:cBhvr>
                                      <p:by>
                                        <p:hsl h="0" s="12549" l="25098"/>
                                      </p:by>
                                    </p:animClr>
                                    <p:animClr clrSpc="hsl">
                                      <p:cBhvr>
                                        <p:cTn id="48" dur="500" fill="hold"/>
                                        <p:tgtEl>
                                          <p:spTgt spid="53"/>
                                        </p:tgtEl>
                                        <p:attrNameLst>
                                          <p:attrName>stroke.color</p:attrName>
                                        </p:attrNameLst>
                                      </p:cBhvr>
                                      <p:by>
                                        <p:hsl h="0" s="12549" l="25098"/>
                                      </p:by>
                                    </p:animClr>
                                    <p:set>
                                      <p:cBhvr>
                                        <p:cTn id="49" dur="500" fill="hold"/>
                                        <p:tgtEl>
                                          <p:spTgt spid="53"/>
                                        </p:tgtEl>
                                        <p:attrNameLst>
                                          <p:attrName>fill.type</p:attrName>
                                        </p:attrNameLst>
                                      </p:cBhvr>
                                      <p:to>
                                        <p:strVal val="solid"/>
                                      </p:to>
                                    </p:set>
                                  </p:childTnLst>
                                </p:cTn>
                              </p:par>
                              <p:par>
                                <p:cTn id="50" presetID="30" presetClass="emph" presetSubtype="0" fill="hold" grpId="0" nodeType="withEffect">
                                  <p:stCondLst>
                                    <p:cond delay="0"/>
                                  </p:stCondLst>
                                  <p:childTnLst>
                                    <p:animClr clrSpc="hsl">
                                      <p:cBhvr override="childStyle">
                                        <p:cTn id="51" dur="500" fill="hold"/>
                                        <p:tgtEl>
                                          <p:spTgt spid="54"/>
                                        </p:tgtEl>
                                        <p:attrNameLst>
                                          <p:attrName>style.color</p:attrName>
                                        </p:attrNameLst>
                                      </p:cBhvr>
                                      <p:by>
                                        <p:hsl h="0" s="12549" l="25098"/>
                                      </p:by>
                                    </p:animClr>
                                    <p:animClr clrSpc="hsl">
                                      <p:cBhvr>
                                        <p:cTn id="52" dur="500" fill="hold"/>
                                        <p:tgtEl>
                                          <p:spTgt spid="54"/>
                                        </p:tgtEl>
                                        <p:attrNameLst>
                                          <p:attrName>fillcolor</p:attrName>
                                        </p:attrNameLst>
                                      </p:cBhvr>
                                      <p:by>
                                        <p:hsl h="0" s="12549" l="25098"/>
                                      </p:by>
                                    </p:animClr>
                                    <p:animClr clrSpc="hsl">
                                      <p:cBhvr>
                                        <p:cTn id="53" dur="500" fill="hold"/>
                                        <p:tgtEl>
                                          <p:spTgt spid="54"/>
                                        </p:tgtEl>
                                        <p:attrNameLst>
                                          <p:attrName>stroke.color</p:attrName>
                                        </p:attrNameLst>
                                      </p:cBhvr>
                                      <p:by>
                                        <p:hsl h="0" s="12549" l="25098"/>
                                      </p:by>
                                    </p:animClr>
                                    <p:set>
                                      <p:cBhvr>
                                        <p:cTn id="54" dur="500" fill="hold"/>
                                        <p:tgtEl>
                                          <p:spTgt spid="54"/>
                                        </p:tgtEl>
                                        <p:attrNameLst>
                                          <p:attrName>fill.type</p:attrName>
                                        </p:attrNameLst>
                                      </p:cBhvr>
                                      <p:to>
                                        <p:strVal val="solid"/>
                                      </p:to>
                                    </p:set>
                                  </p:childTnLst>
                                </p:cTn>
                              </p:par>
                              <p:par>
                                <p:cTn id="55" presetID="30" presetClass="emph" presetSubtype="0" fill="hold" grpId="0" nodeType="withEffect">
                                  <p:stCondLst>
                                    <p:cond delay="0"/>
                                  </p:stCondLst>
                                  <p:childTnLst>
                                    <p:animClr clrSpc="hsl">
                                      <p:cBhvr override="childStyle">
                                        <p:cTn id="56" dur="500" fill="hold"/>
                                        <p:tgtEl>
                                          <p:spTgt spid="55"/>
                                        </p:tgtEl>
                                        <p:attrNameLst>
                                          <p:attrName>style.color</p:attrName>
                                        </p:attrNameLst>
                                      </p:cBhvr>
                                      <p:by>
                                        <p:hsl h="0" s="12549" l="25098"/>
                                      </p:by>
                                    </p:animClr>
                                    <p:animClr clrSpc="hsl">
                                      <p:cBhvr>
                                        <p:cTn id="57" dur="500" fill="hold"/>
                                        <p:tgtEl>
                                          <p:spTgt spid="55"/>
                                        </p:tgtEl>
                                        <p:attrNameLst>
                                          <p:attrName>fillcolor</p:attrName>
                                        </p:attrNameLst>
                                      </p:cBhvr>
                                      <p:by>
                                        <p:hsl h="0" s="12549" l="25098"/>
                                      </p:by>
                                    </p:animClr>
                                    <p:animClr clrSpc="hsl">
                                      <p:cBhvr>
                                        <p:cTn id="58" dur="500" fill="hold"/>
                                        <p:tgtEl>
                                          <p:spTgt spid="55"/>
                                        </p:tgtEl>
                                        <p:attrNameLst>
                                          <p:attrName>stroke.color</p:attrName>
                                        </p:attrNameLst>
                                      </p:cBhvr>
                                      <p:by>
                                        <p:hsl h="0" s="12549" l="25098"/>
                                      </p:by>
                                    </p:animClr>
                                    <p:set>
                                      <p:cBhvr>
                                        <p:cTn id="59" dur="500" fill="hold"/>
                                        <p:tgtEl>
                                          <p:spTgt spid="55"/>
                                        </p:tgtEl>
                                        <p:attrNameLst>
                                          <p:attrName>fill.type</p:attrName>
                                        </p:attrNameLst>
                                      </p:cBhvr>
                                      <p:to>
                                        <p:strVal val="solid"/>
                                      </p:to>
                                    </p:set>
                                  </p:childTnLst>
                                </p:cTn>
                              </p:par>
                              <p:par>
                                <p:cTn id="60" presetID="30" presetClass="emph" presetSubtype="0" fill="hold" grpId="0" nodeType="withEffect">
                                  <p:stCondLst>
                                    <p:cond delay="0"/>
                                  </p:stCondLst>
                                  <p:childTnLst>
                                    <p:animClr clrSpc="hsl">
                                      <p:cBhvr override="childStyle">
                                        <p:cTn id="61" dur="500" fill="hold"/>
                                        <p:tgtEl>
                                          <p:spTgt spid="56"/>
                                        </p:tgtEl>
                                        <p:attrNameLst>
                                          <p:attrName>style.color</p:attrName>
                                        </p:attrNameLst>
                                      </p:cBhvr>
                                      <p:by>
                                        <p:hsl h="0" s="12549" l="25098"/>
                                      </p:by>
                                    </p:animClr>
                                    <p:animClr clrSpc="hsl">
                                      <p:cBhvr>
                                        <p:cTn id="62" dur="500" fill="hold"/>
                                        <p:tgtEl>
                                          <p:spTgt spid="56"/>
                                        </p:tgtEl>
                                        <p:attrNameLst>
                                          <p:attrName>fillcolor</p:attrName>
                                        </p:attrNameLst>
                                      </p:cBhvr>
                                      <p:by>
                                        <p:hsl h="0" s="12549" l="25098"/>
                                      </p:by>
                                    </p:animClr>
                                    <p:animClr clrSpc="hsl">
                                      <p:cBhvr>
                                        <p:cTn id="63" dur="500" fill="hold"/>
                                        <p:tgtEl>
                                          <p:spTgt spid="56"/>
                                        </p:tgtEl>
                                        <p:attrNameLst>
                                          <p:attrName>stroke.color</p:attrName>
                                        </p:attrNameLst>
                                      </p:cBhvr>
                                      <p:by>
                                        <p:hsl h="0" s="12549" l="25098"/>
                                      </p:by>
                                    </p:animClr>
                                    <p:set>
                                      <p:cBhvr>
                                        <p:cTn id="64" dur="500" fill="hold"/>
                                        <p:tgtEl>
                                          <p:spTgt spid="56"/>
                                        </p:tgtEl>
                                        <p:attrNameLst>
                                          <p:attrName>fill.type</p:attrName>
                                        </p:attrNameLst>
                                      </p:cBhvr>
                                      <p:to>
                                        <p:strVal val="solid"/>
                                      </p:to>
                                    </p:set>
                                  </p:childTnLst>
                                </p:cTn>
                              </p:par>
                              <p:par>
                                <p:cTn id="65" presetID="30" presetClass="emph" presetSubtype="0" fill="hold" nodeType="withEffect">
                                  <p:stCondLst>
                                    <p:cond delay="0"/>
                                  </p:stCondLst>
                                  <p:childTnLst>
                                    <p:animClr clrSpc="hsl">
                                      <p:cBhvr override="childStyle">
                                        <p:cTn id="66" dur="500" fill="hold"/>
                                        <p:tgtEl>
                                          <p:spTgt spid="60"/>
                                        </p:tgtEl>
                                        <p:attrNameLst>
                                          <p:attrName>style.color</p:attrName>
                                        </p:attrNameLst>
                                      </p:cBhvr>
                                      <p:by>
                                        <p:hsl h="0" s="12549" l="25098"/>
                                      </p:by>
                                    </p:animClr>
                                    <p:animClr clrSpc="hsl">
                                      <p:cBhvr>
                                        <p:cTn id="67" dur="500" fill="hold"/>
                                        <p:tgtEl>
                                          <p:spTgt spid="60"/>
                                        </p:tgtEl>
                                        <p:attrNameLst>
                                          <p:attrName>fillcolor</p:attrName>
                                        </p:attrNameLst>
                                      </p:cBhvr>
                                      <p:by>
                                        <p:hsl h="0" s="12549" l="25098"/>
                                      </p:by>
                                    </p:animClr>
                                    <p:animClr clrSpc="hsl">
                                      <p:cBhvr>
                                        <p:cTn id="68" dur="500" fill="hold"/>
                                        <p:tgtEl>
                                          <p:spTgt spid="60"/>
                                        </p:tgtEl>
                                        <p:attrNameLst>
                                          <p:attrName>stroke.color</p:attrName>
                                        </p:attrNameLst>
                                      </p:cBhvr>
                                      <p:by>
                                        <p:hsl h="0" s="12549" l="25098"/>
                                      </p:by>
                                    </p:animClr>
                                    <p:set>
                                      <p:cBhvr>
                                        <p:cTn id="69" dur="500" fill="hold"/>
                                        <p:tgtEl>
                                          <p:spTgt spid="60"/>
                                        </p:tgtEl>
                                        <p:attrNameLst>
                                          <p:attrName>fill.type</p:attrName>
                                        </p:attrNameLst>
                                      </p:cBhvr>
                                      <p:to>
                                        <p:strVal val="solid"/>
                                      </p:to>
                                    </p:set>
                                  </p:childTnLst>
                                </p:cTn>
                              </p:par>
                              <p:par>
                                <p:cTn id="70" presetID="30" presetClass="emph" presetSubtype="0" fill="hold" nodeType="withEffect">
                                  <p:stCondLst>
                                    <p:cond delay="0"/>
                                  </p:stCondLst>
                                  <p:childTnLst>
                                    <p:animClr clrSpc="hsl">
                                      <p:cBhvr override="childStyle">
                                        <p:cTn id="71" dur="500" fill="hold"/>
                                        <p:tgtEl>
                                          <p:spTgt spid="62"/>
                                        </p:tgtEl>
                                        <p:attrNameLst>
                                          <p:attrName>style.color</p:attrName>
                                        </p:attrNameLst>
                                      </p:cBhvr>
                                      <p:by>
                                        <p:hsl h="0" s="12549" l="25098"/>
                                      </p:by>
                                    </p:animClr>
                                    <p:animClr clrSpc="hsl">
                                      <p:cBhvr>
                                        <p:cTn id="72" dur="500" fill="hold"/>
                                        <p:tgtEl>
                                          <p:spTgt spid="62"/>
                                        </p:tgtEl>
                                        <p:attrNameLst>
                                          <p:attrName>fillcolor</p:attrName>
                                        </p:attrNameLst>
                                      </p:cBhvr>
                                      <p:by>
                                        <p:hsl h="0" s="12549" l="25098"/>
                                      </p:by>
                                    </p:animClr>
                                    <p:animClr clrSpc="hsl">
                                      <p:cBhvr>
                                        <p:cTn id="73" dur="500" fill="hold"/>
                                        <p:tgtEl>
                                          <p:spTgt spid="62"/>
                                        </p:tgtEl>
                                        <p:attrNameLst>
                                          <p:attrName>stroke.color</p:attrName>
                                        </p:attrNameLst>
                                      </p:cBhvr>
                                      <p:by>
                                        <p:hsl h="0" s="12549" l="25098"/>
                                      </p:by>
                                    </p:animClr>
                                    <p:set>
                                      <p:cBhvr>
                                        <p:cTn id="74" dur="500" fill="hold"/>
                                        <p:tgtEl>
                                          <p:spTgt spid="62"/>
                                        </p:tgtEl>
                                        <p:attrNameLst>
                                          <p:attrName>fill.type</p:attrName>
                                        </p:attrNameLst>
                                      </p:cBhvr>
                                      <p:to>
                                        <p:strVal val="solid"/>
                                      </p:to>
                                    </p:set>
                                  </p:childTnLst>
                                </p:cTn>
                              </p:par>
                              <p:par>
                                <p:cTn id="75" presetID="30" presetClass="emph" presetSubtype="0" fill="hold" nodeType="withEffect">
                                  <p:stCondLst>
                                    <p:cond delay="0"/>
                                  </p:stCondLst>
                                  <p:childTnLst>
                                    <p:animClr clrSpc="hsl">
                                      <p:cBhvr override="childStyle">
                                        <p:cTn id="76" dur="500" fill="hold"/>
                                        <p:tgtEl>
                                          <p:spTgt spid="66"/>
                                        </p:tgtEl>
                                        <p:attrNameLst>
                                          <p:attrName>style.color</p:attrName>
                                        </p:attrNameLst>
                                      </p:cBhvr>
                                      <p:by>
                                        <p:hsl h="0" s="12549" l="25098"/>
                                      </p:by>
                                    </p:animClr>
                                    <p:animClr clrSpc="hsl">
                                      <p:cBhvr>
                                        <p:cTn id="77" dur="500" fill="hold"/>
                                        <p:tgtEl>
                                          <p:spTgt spid="66"/>
                                        </p:tgtEl>
                                        <p:attrNameLst>
                                          <p:attrName>fillcolor</p:attrName>
                                        </p:attrNameLst>
                                      </p:cBhvr>
                                      <p:by>
                                        <p:hsl h="0" s="12549" l="25098"/>
                                      </p:by>
                                    </p:animClr>
                                    <p:animClr clrSpc="hsl">
                                      <p:cBhvr>
                                        <p:cTn id="78" dur="500" fill="hold"/>
                                        <p:tgtEl>
                                          <p:spTgt spid="66"/>
                                        </p:tgtEl>
                                        <p:attrNameLst>
                                          <p:attrName>stroke.color</p:attrName>
                                        </p:attrNameLst>
                                      </p:cBhvr>
                                      <p:by>
                                        <p:hsl h="0" s="12549" l="25098"/>
                                      </p:by>
                                    </p:animClr>
                                    <p:set>
                                      <p:cBhvr>
                                        <p:cTn id="79" dur="500" fill="hold"/>
                                        <p:tgtEl>
                                          <p:spTgt spid="66"/>
                                        </p:tgtEl>
                                        <p:attrNameLst>
                                          <p:attrName>fill.type</p:attrName>
                                        </p:attrNameLst>
                                      </p:cBhvr>
                                      <p:to>
                                        <p:strVal val="solid"/>
                                      </p:to>
                                    </p:set>
                                  </p:childTnLst>
                                </p:cTn>
                              </p:par>
                              <p:par>
                                <p:cTn id="80" presetID="30" presetClass="emph" presetSubtype="0" fill="hold" nodeType="withEffect">
                                  <p:stCondLst>
                                    <p:cond delay="0"/>
                                  </p:stCondLst>
                                  <p:childTnLst>
                                    <p:animClr clrSpc="hsl">
                                      <p:cBhvr override="childStyle">
                                        <p:cTn id="81" dur="500" fill="hold"/>
                                        <p:tgtEl>
                                          <p:spTgt spid="71"/>
                                        </p:tgtEl>
                                        <p:attrNameLst>
                                          <p:attrName>style.color</p:attrName>
                                        </p:attrNameLst>
                                      </p:cBhvr>
                                      <p:by>
                                        <p:hsl h="0" s="12549" l="25098"/>
                                      </p:by>
                                    </p:animClr>
                                    <p:animClr clrSpc="hsl">
                                      <p:cBhvr>
                                        <p:cTn id="82" dur="500" fill="hold"/>
                                        <p:tgtEl>
                                          <p:spTgt spid="71"/>
                                        </p:tgtEl>
                                        <p:attrNameLst>
                                          <p:attrName>fillcolor</p:attrName>
                                        </p:attrNameLst>
                                      </p:cBhvr>
                                      <p:by>
                                        <p:hsl h="0" s="12549" l="25098"/>
                                      </p:by>
                                    </p:animClr>
                                    <p:animClr clrSpc="hsl">
                                      <p:cBhvr>
                                        <p:cTn id="83" dur="500" fill="hold"/>
                                        <p:tgtEl>
                                          <p:spTgt spid="71"/>
                                        </p:tgtEl>
                                        <p:attrNameLst>
                                          <p:attrName>stroke.color</p:attrName>
                                        </p:attrNameLst>
                                      </p:cBhvr>
                                      <p:by>
                                        <p:hsl h="0" s="12549" l="25098"/>
                                      </p:by>
                                    </p:animClr>
                                    <p:set>
                                      <p:cBhvr>
                                        <p:cTn id="84" dur="500" fill="hold"/>
                                        <p:tgtEl>
                                          <p:spTgt spid="71"/>
                                        </p:tgtEl>
                                        <p:attrNameLst>
                                          <p:attrName>fill.type</p:attrName>
                                        </p:attrNameLst>
                                      </p:cBhvr>
                                      <p:to>
                                        <p:strVal val="solid"/>
                                      </p:to>
                                    </p:set>
                                  </p:childTnLst>
                                </p:cTn>
                              </p:par>
                              <p:par>
                                <p:cTn id="85" presetID="30" presetClass="emph" presetSubtype="0" fill="hold" nodeType="withEffect">
                                  <p:stCondLst>
                                    <p:cond delay="0"/>
                                  </p:stCondLst>
                                  <p:childTnLst>
                                    <p:animClr clrSpc="hsl">
                                      <p:cBhvr override="childStyle">
                                        <p:cTn id="86" dur="500" fill="hold"/>
                                        <p:tgtEl>
                                          <p:spTgt spid="73"/>
                                        </p:tgtEl>
                                        <p:attrNameLst>
                                          <p:attrName>style.color</p:attrName>
                                        </p:attrNameLst>
                                      </p:cBhvr>
                                      <p:by>
                                        <p:hsl h="0" s="12549" l="25098"/>
                                      </p:by>
                                    </p:animClr>
                                    <p:animClr clrSpc="hsl">
                                      <p:cBhvr>
                                        <p:cTn id="87" dur="500" fill="hold"/>
                                        <p:tgtEl>
                                          <p:spTgt spid="73"/>
                                        </p:tgtEl>
                                        <p:attrNameLst>
                                          <p:attrName>fillcolor</p:attrName>
                                        </p:attrNameLst>
                                      </p:cBhvr>
                                      <p:by>
                                        <p:hsl h="0" s="12549" l="25098"/>
                                      </p:by>
                                    </p:animClr>
                                    <p:animClr clrSpc="hsl">
                                      <p:cBhvr>
                                        <p:cTn id="88" dur="500" fill="hold"/>
                                        <p:tgtEl>
                                          <p:spTgt spid="73"/>
                                        </p:tgtEl>
                                        <p:attrNameLst>
                                          <p:attrName>stroke.color</p:attrName>
                                        </p:attrNameLst>
                                      </p:cBhvr>
                                      <p:by>
                                        <p:hsl h="0" s="12549" l="25098"/>
                                      </p:by>
                                    </p:animClr>
                                    <p:set>
                                      <p:cBhvr>
                                        <p:cTn id="89" dur="500" fill="hold"/>
                                        <p:tgtEl>
                                          <p:spTgt spid="73"/>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500" fill="hold"/>
                                        <p:tgtEl>
                                          <p:spTgt spid="31"/>
                                        </p:tgtEl>
                                        <p:attrNameLst>
                                          <p:attrName>ppt_w</p:attrName>
                                        </p:attrNameLst>
                                      </p:cBhvr>
                                      <p:tavLst>
                                        <p:tav tm="0">
                                          <p:val>
                                            <p:fltVal val="0"/>
                                          </p:val>
                                        </p:tav>
                                        <p:tav tm="100000">
                                          <p:val>
                                            <p:strVal val="#ppt_w"/>
                                          </p:val>
                                        </p:tav>
                                      </p:tavLst>
                                    </p:anim>
                                    <p:anim calcmode="lin" valueType="num">
                                      <p:cBhvr>
                                        <p:cTn id="95" dur="500" fill="hold"/>
                                        <p:tgtEl>
                                          <p:spTgt spid="31"/>
                                        </p:tgtEl>
                                        <p:attrNameLst>
                                          <p:attrName>ppt_h</p:attrName>
                                        </p:attrNameLst>
                                      </p:cBhvr>
                                      <p:tavLst>
                                        <p:tav tm="0">
                                          <p:val>
                                            <p:fltVal val="0"/>
                                          </p:val>
                                        </p:tav>
                                        <p:tav tm="100000">
                                          <p:val>
                                            <p:strVal val="#ppt_h"/>
                                          </p:val>
                                        </p:tav>
                                      </p:tavLst>
                                    </p:anim>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7" grpId="0" animBg="1"/>
      <p:bldP spid="30" grpId="0" animBg="1"/>
      <p:bldP spid="32" grpId="0" animBg="1"/>
      <p:bldP spid="35" grpId="0"/>
      <p:bldP spid="51" grpId="0" animBg="1"/>
      <p:bldP spid="52" grpId="0" animBg="1"/>
      <p:bldP spid="53" grpId="0"/>
      <p:bldP spid="54" grpId="0"/>
      <p:bldP spid="55" grpId="0" animBg="1"/>
      <p:bldP spid="56" grpId="0" animBg="1"/>
      <p:bldP spid="3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Y:\ZEE-PDUI\PDUI-SOROCABA\6. Geomedia\6. Imagens\Macrozoneamento\para impressão 08.03.2018\RMS Urbano Rural e Ambiental_1.jpg"/>
          <p:cNvPicPr>
            <a:picLocks noChangeAspect="1" noChangeArrowheads="1"/>
          </p:cNvPicPr>
          <p:nvPr/>
        </p:nvPicPr>
        <p:blipFill>
          <a:blip r:embed="rId3" cstate="print"/>
          <a:srcRect/>
          <a:stretch>
            <a:fillRect/>
          </a:stretch>
        </p:blipFill>
        <p:spPr bwMode="auto">
          <a:xfrm>
            <a:off x="0" y="1"/>
            <a:ext cx="9143999" cy="6458960"/>
          </a:xfrm>
          <a:prstGeom prst="rect">
            <a:avLst/>
          </a:prstGeom>
          <a:noFill/>
        </p:spPr>
      </p:pic>
      <p:sp>
        <p:nvSpPr>
          <p:cNvPr id="33" name="Retângulo 32"/>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12596" cy="661720"/>
          </a:xfrm>
          <a:prstGeom prst="rect">
            <a:avLst/>
          </a:prstGeom>
          <a:noFill/>
        </p:spPr>
        <p:txBody>
          <a:bodyPr wrap="square" rtlCol="0">
            <a:spAutoFit/>
          </a:bodyPr>
          <a:lstStyle/>
          <a:p>
            <a:r>
              <a:rPr lang="pt-BR" sz="3700" spc="-150" dirty="0" smtClean="0">
                <a:solidFill>
                  <a:schemeClr val="bg1">
                    <a:lumMod val="50000"/>
                  </a:schemeClr>
                </a:solidFill>
              </a:rPr>
              <a:t>Debate</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458918" y="2106978"/>
            <a:ext cx="8145530" cy="2646878"/>
          </a:xfrm>
          <a:prstGeom prst="rect">
            <a:avLst/>
          </a:prstGeom>
          <a:noFill/>
        </p:spPr>
        <p:txBody>
          <a:bodyPr wrap="square">
            <a:spAutoFit/>
          </a:bodyPr>
          <a:lstStyle/>
          <a:p>
            <a:pPr algn="ctr"/>
            <a:r>
              <a:rPr lang="pt-BR" sz="1600" b="1" dirty="0" smtClean="0"/>
              <a:t>Pontos para debate</a:t>
            </a:r>
          </a:p>
          <a:p>
            <a:endParaRPr lang="pt-BR" sz="1000" b="1" dirty="0" smtClean="0">
              <a:cs typeface="Arial" pitchFamily="34" charset="0"/>
            </a:endParaRPr>
          </a:p>
          <a:p>
            <a:endParaRPr lang="pt-BR" sz="1000" dirty="0" smtClean="0">
              <a:cs typeface="Arial" pitchFamily="34" charset="0"/>
            </a:endParaRPr>
          </a:p>
          <a:p>
            <a:r>
              <a:rPr lang="pt-BR" u="sng" dirty="0" smtClean="0">
                <a:cs typeface="Arial" pitchFamily="34" charset="0"/>
              </a:rPr>
              <a:t>Inicial</a:t>
            </a:r>
          </a:p>
          <a:p>
            <a:pPr>
              <a:buFontTx/>
              <a:buChar char="-"/>
            </a:pPr>
            <a:r>
              <a:rPr lang="pt-BR" sz="1600" dirty="0" smtClean="0">
                <a:cs typeface="Arial" pitchFamily="34" charset="0"/>
              </a:rPr>
              <a:t> Validação da Estrutura</a:t>
            </a:r>
          </a:p>
          <a:p>
            <a:pPr>
              <a:buFontTx/>
              <a:buChar char="-"/>
            </a:pPr>
            <a:r>
              <a:rPr lang="pt-BR" sz="1600" dirty="0" smtClean="0">
                <a:cs typeface="Arial" pitchFamily="34" charset="0"/>
              </a:rPr>
              <a:t> Análise das relações entre os atores</a:t>
            </a:r>
          </a:p>
          <a:p>
            <a:pPr>
              <a:buFontTx/>
              <a:buChar char="-"/>
            </a:pPr>
            <a:r>
              <a:rPr lang="pt-BR" sz="1600" dirty="0" smtClean="0">
                <a:cs typeface="Arial" pitchFamily="34" charset="0"/>
              </a:rPr>
              <a:t> Análise </a:t>
            </a:r>
            <a:r>
              <a:rPr lang="pt-BR" sz="1600" dirty="0" smtClean="0">
                <a:cs typeface="Arial" pitchFamily="34" charset="0"/>
              </a:rPr>
              <a:t>sobre a interface com o sistema de acompanhamento</a:t>
            </a:r>
            <a:endParaRPr lang="pt-BR" sz="1600" dirty="0" smtClean="0">
              <a:cs typeface="Arial" pitchFamily="34" charset="0"/>
            </a:endParaRPr>
          </a:p>
          <a:p>
            <a:endParaRPr lang="pt-BR" sz="1600" dirty="0" smtClean="0">
              <a:cs typeface="Arial" pitchFamily="34" charset="0"/>
            </a:endParaRPr>
          </a:p>
          <a:p>
            <a:r>
              <a:rPr lang="pt-BR" sz="1600" u="sng" dirty="0" smtClean="0">
                <a:cs typeface="Arial" pitchFamily="34" charset="0"/>
              </a:rPr>
              <a:t>Posterior</a:t>
            </a:r>
          </a:p>
          <a:p>
            <a:pPr>
              <a:buFontTx/>
              <a:buChar char="-"/>
            </a:pPr>
            <a:r>
              <a:rPr lang="pt-BR" sz="1600" dirty="0" smtClean="0">
                <a:cs typeface="Arial" pitchFamily="34" charset="0"/>
              </a:rPr>
              <a:t> Tomadas de decisões quanto as Macrozonas </a:t>
            </a:r>
            <a:r>
              <a:rPr lang="pt-BR" sz="1600" dirty="0" smtClean="0">
                <a:cs typeface="Arial" pitchFamily="34" charset="0"/>
              </a:rPr>
              <a:t>Propostas</a:t>
            </a:r>
          </a:p>
          <a:p>
            <a:pPr>
              <a:buFontTx/>
              <a:buChar char="-"/>
            </a:pPr>
            <a:r>
              <a:rPr lang="pt-BR" sz="1600" dirty="0" smtClean="0">
                <a:cs typeface="Arial" pitchFamily="34" charset="0"/>
              </a:rPr>
              <a:t> Tomadas </a:t>
            </a:r>
            <a:r>
              <a:rPr lang="pt-BR" sz="1600" dirty="0" smtClean="0">
                <a:cs typeface="Arial" pitchFamily="34" charset="0"/>
              </a:rPr>
              <a:t>quanto os elementos a serem considerados</a:t>
            </a:r>
            <a:endParaRPr lang="pt-BR" sz="16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12596" cy="661720"/>
          </a:xfrm>
          <a:prstGeom prst="rect">
            <a:avLst/>
          </a:prstGeom>
          <a:noFill/>
        </p:spPr>
        <p:txBody>
          <a:bodyPr wrap="square" rtlCol="0">
            <a:spAutoFit/>
          </a:bodyPr>
          <a:lstStyle/>
          <a:p>
            <a:r>
              <a:rPr lang="pt-BR" sz="3700" spc="-150" dirty="0" smtClean="0">
                <a:solidFill>
                  <a:schemeClr val="bg1">
                    <a:lumMod val="50000"/>
                  </a:schemeClr>
                </a:solidFill>
              </a:rPr>
              <a:t>Encaminhamentos Finais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3707904" y="2060848"/>
            <a:ext cx="4536504" cy="3385542"/>
          </a:xfrm>
          <a:prstGeom prst="rect">
            <a:avLst/>
          </a:prstGeom>
          <a:noFill/>
        </p:spPr>
        <p:txBody>
          <a:bodyPr wrap="square">
            <a:spAutoFit/>
          </a:bodyPr>
          <a:lstStyle/>
          <a:p>
            <a:r>
              <a:rPr lang="pt-BR" sz="1200" b="1" dirty="0" smtClean="0"/>
              <a:t>Características</a:t>
            </a:r>
          </a:p>
          <a:p>
            <a:r>
              <a:rPr lang="pt-BR" sz="1200" dirty="0" smtClean="0"/>
              <a:t>Como esta macrozona se apresenta no território</a:t>
            </a:r>
          </a:p>
          <a:p>
            <a:endParaRPr lang="pt-BR" sz="1200" dirty="0" smtClean="0"/>
          </a:p>
          <a:p>
            <a:r>
              <a:rPr lang="pt-BR" sz="1200" b="1" dirty="0" smtClean="0">
                <a:cs typeface="Arial" pitchFamily="34" charset="0"/>
              </a:rPr>
              <a:t>Funções</a:t>
            </a:r>
          </a:p>
          <a:p>
            <a:r>
              <a:rPr lang="pt-BR" sz="1200" dirty="0" smtClean="0">
                <a:cs typeface="Arial" pitchFamily="34" charset="0"/>
              </a:rPr>
              <a:t>Que funções desempenha</a:t>
            </a:r>
          </a:p>
          <a:p>
            <a:endParaRPr lang="pt-BR" sz="1200" b="1" dirty="0" smtClean="0">
              <a:cs typeface="Arial" pitchFamily="34" charset="0"/>
            </a:endParaRPr>
          </a:p>
          <a:p>
            <a:r>
              <a:rPr lang="pt-BR" sz="1200" b="1" dirty="0" smtClean="0">
                <a:cs typeface="Arial" pitchFamily="34" charset="0"/>
              </a:rPr>
              <a:t>Diretrizes</a:t>
            </a:r>
          </a:p>
          <a:p>
            <a:r>
              <a:rPr lang="pt-BR" sz="1200" dirty="0" smtClean="0">
                <a:cs typeface="Arial" pitchFamily="34" charset="0"/>
              </a:rPr>
              <a:t>Quais diretrizes devem ser aplicada a elas</a:t>
            </a:r>
          </a:p>
          <a:p>
            <a:endParaRPr lang="pt-BR" sz="1200" b="1" dirty="0" smtClean="0">
              <a:cs typeface="Arial" pitchFamily="34" charset="0"/>
            </a:endParaRPr>
          </a:p>
          <a:p>
            <a:r>
              <a:rPr lang="pt-BR" sz="1200" b="1" dirty="0" smtClean="0">
                <a:cs typeface="Arial" pitchFamily="34" charset="0"/>
              </a:rPr>
              <a:t>Objetivos</a:t>
            </a:r>
          </a:p>
          <a:p>
            <a:r>
              <a:rPr lang="pt-BR" sz="1200" dirty="0" smtClean="0">
                <a:cs typeface="Arial" pitchFamily="34" charset="0"/>
              </a:rPr>
              <a:t>Quais objetivos regionais em se criar esta macrozona</a:t>
            </a:r>
          </a:p>
          <a:p>
            <a:endParaRPr lang="pt-BR" sz="1200" b="1" dirty="0" smtClean="0">
              <a:cs typeface="Arial" pitchFamily="34" charset="0"/>
            </a:endParaRPr>
          </a:p>
          <a:p>
            <a:r>
              <a:rPr lang="pt-BR" sz="1200" b="1" dirty="0" smtClean="0">
                <a:cs typeface="Arial" pitchFamily="34" charset="0"/>
              </a:rPr>
              <a:t>Elementos de Composição</a:t>
            </a:r>
          </a:p>
          <a:p>
            <a:r>
              <a:rPr lang="pt-BR" sz="1200" dirty="0" smtClean="0">
                <a:cs typeface="Arial" pitchFamily="34" charset="0"/>
              </a:rPr>
              <a:t>Que elementos foram usados para compô-la</a:t>
            </a:r>
          </a:p>
          <a:p>
            <a:endParaRPr lang="pt-BR" sz="1200" b="1" dirty="0" smtClean="0">
              <a:cs typeface="Arial" pitchFamily="34" charset="0"/>
            </a:endParaRPr>
          </a:p>
          <a:p>
            <a:r>
              <a:rPr lang="pt-BR" sz="1200" b="1" dirty="0" smtClean="0">
                <a:cs typeface="Arial" pitchFamily="34" charset="0"/>
              </a:rPr>
              <a:t>Metodologia</a:t>
            </a:r>
          </a:p>
          <a:p>
            <a:r>
              <a:rPr lang="pt-BR" sz="1200" dirty="0" smtClean="0">
                <a:cs typeface="Arial" pitchFamily="34" charset="0"/>
              </a:rPr>
              <a:t>Quais técnicas utilizadas para conceber esta macrozona</a:t>
            </a:r>
          </a:p>
          <a:p>
            <a:endParaRPr lang="pt-BR" sz="1000" b="1" dirty="0" smtClean="0">
              <a:cs typeface="Arial" pitchFamily="34" charset="0"/>
            </a:endParaRPr>
          </a:p>
        </p:txBody>
      </p:sp>
      <p:sp>
        <p:nvSpPr>
          <p:cNvPr id="14" name="Retângulo 13"/>
          <p:cNvSpPr/>
          <p:nvPr/>
        </p:nvSpPr>
        <p:spPr>
          <a:xfrm>
            <a:off x="611560" y="2204864"/>
            <a:ext cx="2592288" cy="936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 Proteção Ambiental</a:t>
            </a:r>
            <a:endParaRPr lang="pt-BR" dirty="0"/>
          </a:p>
        </p:txBody>
      </p:sp>
      <p:sp>
        <p:nvSpPr>
          <p:cNvPr id="17" name="Retângulo 16"/>
          <p:cNvSpPr/>
          <p:nvPr/>
        </p:nvSpPr>
        <p:spPr>
          <a:xfrm>
            <a:off x="611560" y="3212976"/>
            <a:ext cx="2592288"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Rural</a:t>
            </a:r>
            <a:endParaRPr lang="pt-BR" dirty="0"/>
          </a:p>
        </p:txBody>
      </p:sp>
      <p:sp>
        <p:nvSpPr>
          <p:cNvPr id="18" name="Retângulo 17"/>
          <p:cNvSpPr/>
          <p:nvPr/>
        </p:nvSpPr>
        <p:spPr>
          <a:xfrm>
            <a:off x="611560" y="4293096"/>
            <a:ext cx="2592288" cy="936104"/>
          </a:xfrm>
          <a:prstGeom prst="rect">
            <a:avLst/>
          </a:prstGeom>
          <a:solidFill>
            <a:srgbClr val="B39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Urbano</a:t>
            </a:r>
            <a:endParaRPr lang="pt-B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12596" cy="661720"/>
          </a:xfrm>
          <a:prstGeom prst="rect">
            <a:avLst/>
          </a:prstGeom>
          <a:noFill/>
        </p:spPr>
        <p:txBody>
          <a:bodyPr wrap="square" rtlCol="0">
            <a:spAutoFit/>
          </a:bodyPr>
          <a:lstStyle/>
          <a:p>
            <a:r>
              <a:rPr lang="pt-BR" sz="3700" spc="-150" dirty="0" smtClean="0">
                <a:solidFill>
                  <a:schemeClr val="bg1">
                    <a:lumMod val="50000"/>
                  </a:schemeClr>
                </a:solidFill>
              </a:rPr>
              <a:t>Encaminhamentos Finais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4" name="Retângulo 13"/>
          <p:cNvSpPr/>
          <p:nvPr/>
        </p:nvSpPr>
        <p:spPr>
          <a:xfrm>
            <a:off x="611560" y="2204864"/>
            <a:ext cx="2592288" cy="936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 Proteção Ambiental</a:t>
            </a:r>
            <a:endParaRPr lang="pt-BR" dirty="0"/>
          </a:p>
        </p:txBody>
      </p:sp>
      <p:sp>
        <p:nvSpPr>
          <p:cNvPr id="17" name="Retângulo 16"/>
          <p:cNvSpPr/>
          <p:nvPr/>
        </p:nvSpPr>
        <p:spPr>
          <a:xfrm>
            <a:off x="611560" y="3212976"/>
            <a:ext cx="2592288"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Rural</a:t>
            </a:r>
            <a:endParaRPr lang="pt-BR" dirty="0"/>
          </a:p>
        </p:txBody>
      </p:sp>
      <p:sp>
        <p:nvSpPr>
          <p:cNvPr id="18" name="Retângulo 17"/>
          <p:cNvSpPr/>
          <p:nvPr/>
        </p:nvSpPr>
        <p:spPr>
          <a:xfrm>
            <a:off x="611560" y="4293096"/>
            <a:ext cx="2592288" cy="936104"/>
          </a:xfrm>
          <a:prstGeom prst="rect">
            <a:avLst/>
          </a:prstGeom>
          <a:solidFill>
            <a:srgbClr val="B39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Urbano</a:t>
            </a:r>
            <a:endParaRPr lang="pt-BR" dirty="0"/>
          </a:p>
        </p:txBody>
      </p:sp>
      <p:cxnSp>
        <p:nvCxnSpPr>
          <p:cNvPr id="20" name="Conector de seta reta 19"/>
          <p:cNvCxnSpPr>
            <a:stCxn id="14" idx="3"/>
          </p:cNvCxnSpPr>
          <p:nvPr/>
        </p:nvCxnSpPr>
        <p:spPr>
          <a:xfrm flipV="1">
            <a:off x="3203848" y="2276872"/>
            <a:ext cx="1584176" cy="396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1" name="Tabela 20"/>
          <p:cNvGraphicFramePr>
            <a:graphicFrameLocks noGrp="1"/>
          </p:cNvGraphicFramePr>
          <p:nvPr/>
        </p:nvGraphicFramePr>
        <p:xfrm>
          <a:off x="4860032" y="1700808"/>
          <a:ext cx="3456384" cy="1272540"/>
        </p:xfrm>
        <a:graphic>
          <a:graphicData uri="http://schemas.openxmlformats.org/drawingml/2006/table">
            <a:tbl>
              <a:tblPr firstRow="1" bandRow="1">
                <a:tableStyleId>{5C22544A-7EE6-4342-B048-85BDC9FD1C3A}</a:tableStyleId>
              </a:tblPr>
              <a:tblGrid>
                <a:gridCol w="1728192"/>
                <a:gridCol w="1728192"/>
              </a:tblGrid>
              <a:tr h="216024">
                <a:tc gridSpan="2">
                  <a:txBody>
                    <a:bodyPr/>
                    <a:lstStyle/>
                    <a:p>
                      <a:pPr algn="ctr"/>
                      <a:r>
                        <a:rPr lang="pt-BR" sz="1000" dirty="0" smtClean="0"/>
                        <a:t>Zonas</a:t>
                      </a:r>
                      <a:r>
                        <a:rPr lang="pt-BR" sz="1000" baseline="0" dirty="0" smtClean="0"/>
                        <a:t> de proteção ambiental  municipal</a:t>
                      </a:r>
                      <a:endParaRPr lang="pt-BR" sz="1000" dirty="0"/>
                    </a:p>
                  </a:txBody>
                  <a:tcPr/>
                </a:tc>
                <a:tc hMerge="1">
                  <a:txBody>
                    <a:bodyPr/>
                    <a:lstStyle/>
                    <a:p>
                      <a:endParaRPr lang="pt-BR" dirty="0"/>
                    </a:p>
                  </a:txBody>
                  <a:tcPr/>
                </a:tc>
              </a:tr>
              <a:tr h="0">
                <a:tc>
                  <a:txBody>
                    <a:bodyPr/>
                    <a:lstStyle/>
                    <a:p>
                      <a:pPr algn="ctr"/>
                      <a:r>
                        <a:rPr lang="pt-BR" sz="1050" dirty="0" smtClean="0"/>
                        <a:t>Prós</a:t>
                      </a:r>
                      <a:endParaRPr lang="pt-BR" sz="1050" dirty="0"/>
                    </a:p>
                  </a:txBody>
                  <a:tcPr/>
                </a:tc>
                <a:tc>
                  <a:txBody>
                    <a:bodyPr/>
                    <a:lstStyle/>
                    <a:p>
                      <a:pPr algn="ctr"/>
                      <a:r>
                        <a:rPr lang="pt-BR" sz="1050" dirty="0" smtClean="0"/>
                        <a:t>Contras</a:t>
                      </a:r>
                      <a:endParaRPr lang="pt-BR" sz="1050" dirty="0"/>
                    </a:p>
                  </a:txBody>
                  <a:tcPr/>
                </a:tc>
              </a:tr>
              <a:tr h="377577">
                <a:tc>
                  <a:txBody>
                    <a:bodyPr/>
                    <a:lstStyle/>
                    <a:p>
                      <a:pPr algn="just"/>
                      <a:r>
                        <a:rPr lang="pt-BR" sz="900" kern="1200" baseline="0" dirty="0" smtClean="0">
                          <a:solidFill>
                            <a:schemeClr val="dk1"/>
                          </a:solidFill>
                          <a:latin typeface="+mn-lt"/>
                          <a:ea typeface="+mn-ea"/>
                          <a:cs typeface="+mn-cs"/>
                        </a:rPr>
                        <a:t>Áreas já reconhecidas pelos municípios como elementos de proteção (arcabouço analítico)</a:t>
                      </a:r>
                    </a:p>
                    <a:p>
                      <a:pPr algn="just"/>
                      <a:r>
                        <a:rPr lang="pt-BR" sz="900" kern="1200" baseline="0" dirty="0" smtClean="0">
                          <a:solidFill>
                            <a:schemeClr val="dk1"/>
                          </a:solidFill>
                          <a:latin typeface="+mn-lt"/>
                          <a:ea typeface="+mn-ea"/>
                          <a:cs typeface="+mn-cs"/>
                        </a:rPr>
                        <a:t>Ampliação das áreas de proteção ambiental</a:t>
                      </a:r>
                    </a:p>
                  </a:txBody>
                  <a:tcPr/>
                </a:tc>
                <a:tc>
                  <a:txBody>
                    <a:bodyPr/>
                    <a:lstStyle/>
                    <a:p>
                      <a:pPr algn="just"/>
                      <a:r>
                        <a:rPr lang="pt-BR" sz="900" kern="1200" baseline="0" dirty="0" smtClean="0">
                          <a:solidFill>
                            <a:schemeClr val="dk1"/>
                          </a:solidFill>
                          <a:latin typeface="+mn-lt"/>
                          <a:ea typeface="+mn-ea"/>
                          <a:cs typeface="+mn-cs"/>
                        </a:rPr>
                        <a:t>Áreas representam uma produção do Plano </a:t>
                      </a:r>
                      <a:r>
                        <a:rPr lang="pt-BR" sz="900" kern="1200" baseline="0" dirty="0" smtClean="0">
                          <a:solidFill>
                            <a:schemeClr val="dk1"/>
                          </a:solidFill>
                          <a:latin typeface="+mn-lt"/>
                          <a:ea typeface="+mn-ea"/>
                          <a:cs typeface="+mn-cs"/>
                        </a:rPr>
                        <a:t>Diretor.  Podem ser incluídas áreas em revisão de entendimento.</a:t>
                      </a:r>
                    </a:p>
                  </a:txBody>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12596" cy="661720"/>
          </a:xfrm>
          <a:prstGeom prst="rect">
            <a:avLst/>
          </a:prstGeom>
          <a:noFill/>
        </p:spPr>
        <p:txBody>
          <a:bodyPr wrap="square" rtlCol="0">
            <a:spAutoFit/>
          </a:bodyPr>
          <a:lstStyle/>
          <a:p>
            <a:r>
              <a:rPr lang="pt-BR" sz="3700" spc="-150" dirty="0" smtClean="0">
                <a:solidFill>
                  <a:schemeClr val="bg1">
                    <a:lumMod val="50000"/>
                  </a:schemeClr>
                </a:solidFill>
              </a:rPr>
              <a:t>Encaminhamentos Finais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4" name="Retângulo 13"/>
          <p:cNvSpPr/>
          <p:nvPr/>
        </p:nvSpPr>
        <p:spPr>
          <a:xfrm>
            <a:off x="611560" y="2204864"/>
            <a:ext cx="2592288" cy="936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 Proteção Ambiental</a:t>
            </a:r>
            <a:endParaRPr lang="pt-BR" dirty="0"/>
          </a:p>
        </p:txBody>
      </p:sp>
      <p:sp>
        <p:nvSpPr>
          <p:cNvPr id="17" name="Retângulo 16"/>
          <p:cNvSpPr/>
          <p:nvPr/>
        </p:nvSpPr>
        <p:spPr>
          <a:xfrm>
            <a:off x="611560" y="3212976"/>
            <a:ext cx="2592288"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Rural</a:t>
            </a:r>
            <a:endParaRPr lang="pt-BR" dirty="0"/>
          </a:p>
        </p:txBody>
      </p:sp>
      <p:sp>
        <p:nvSpPr>
          <p:cNvPr id="18" name="Retângulo 17"/>
          <p:cNvSpPr/>
          <p:nvPr/>
        </p:nvSpPr>
        <p:spPr>
          <a:xfrm>
            <a:off x="611560" y="4293096"/>
            <a:ext cx="2592288" cy="936104"/>
          </a:xfrm>
          <a:prstGeom prst="rect">
            <a:avLst/>
          </a:prstGeom>
          <a:solidFill>
            <a:srgbClr val="B39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Urbano</a:t>
            </a:r>
            <a:endParaRPr lang="pt-BR" dirty="0"/>
          </a:p>
        </p:txBody>
      </p:sp>
      <p:cxnSp>
        <p:nvCxnSpPr>
          <p:cNvPr id="20" name="Conector de seta reta 19"/>
          <p:cNvCxnSpPr/>
          <p:nvPr/>
        </p:nvCxnSpPr>
        <p:spPr>
          <a:xfrm flipV="1">
            <a:off x="3203848" y="4293096"/>
            <a:ext cx="1296144" cy="4680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1" name="Tabela 20"/>
          <p:cNvGraphicFramePr>
            <a:graphicFrameLocks noGrp="1"/>
          </p:cNvGraphicFramePr>
          <p:nvPr/>
        </p:nvGraphicFramePr>
        <p:xfrm>
          <a:off x="4644008" y="3933056"/>
          <a:ext cx="3456384" cy="746760"/>
        </p:xfrm>
        <a:graphic>
          <a:graphicData uri="http://schemas.openxmlformats.org/drawingml/2006/table">
            <a:tbl>
              <a:tblPr firstRow="1" bandRow="1">
                <a:tableStyleId>{5C22544A-7EE6-4342-B048-85BDC9FD1C3A}</a:tableStyleId>
              </a:tblPr>
              <a:tblGrid>
                <a:gridCol w="3456384"/>
              </a:tblGrid>
              <a:tr h="216024">
                <a:tc>
                  <a:txBody>
                    <a:bodyPr/>
                    <a:lstStyle/>
                    <a:p>
                      <a:pPr algn="ctr"/>
                      <a:r>
                        <a:rPr lang="pt-BR" sz="1000" dirty="0" smtClean="0"/>
                        <a:t>Área</a:t>
                      </a:r>
                      <a:r>
                        <a:rPr lang="pt-BR" sz="1000" baseline="0" dirty="0" smtClean="0"/>
                        <a:t> Urbana</a:t>
                      </a:r>
                      <a:endParaRPr lang="pt-BR" sz="1000" dirty="0"/>
                    </a:p>
                  </a:txBody>
                  <a:tcPr/>
                </a:tc>
              </a:tr>
              <a:tr h="377577">
                <a:tc>
                  <a:txBody>
                    <a:bodyPr/>
                    <a:lstStyle/>
                    <a:p>
                      <a:pPr algn="just"/>
                      <a:r>
                        <a:rPr lang="pt-BR" sz="900" dirty="0" smtClean="0"/>
                        <a:t>Alguns municípios possuem limites</a:t>
                      </a:r>
                      <a:r>
                        <a:rPr lang="pt-BR" sz="900" baseline="0" dirty="0" smtClean="0"/>
                        <a:t> do perímetro urbano diferentes das zonas urbanas</a:t>
                      </a:r>
                    </a:p>
                    <a:p>
                      <a:pPr algn="just"/>
                      <a:endParaRPr lang="pt-BR" sz="900" dirty="0"/>
                    </a:p>
                  </a:txBody>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12596" cy="661720"/>
          </a:xfrm>
          <a:prstGeom prst="rect">
            <a:avLst/>
          </a:prstGeom>
          <a:noFill/>
        </p:spPr>
        <p:txBody>
          <a:bodyPr wrap="square" rtlCol="0">
            <a:spAutoFit/>
          </a:bodyPr>
          <a:lstStyle/>
          <a:p>
            <a:r>
              <a:rPr lang="pt-BR" sz="3700" spc="-150" dirty="0" smtClean="0">
                <a:solidFill>
                  <a:schemeClr val="bg1">
                    <a:lumMod val="50000"/>
                  </a:schemeClr>
                </a:solidFill>
              </a:rPr>
              <a:t>Encaminhamentos Finais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4" name="Retângulo 13"/>
          <p:cNvSpPr/>
          <p:nvPr/>
        </p:nvSpPr>
        <p:spPr>
          <a:xfrm>
            <a:off x="611560" y="2204864"/>
            <a:ext cx="2592288" cy="936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 Proteção Ambiental</a:t>
            </a:r>
            <a:endParaRPr lang="pt-BR" dirty="0"/>
          </a:p>
        </p:txBody>
      </p:sp>
      <p:sp>
        <p:nvSpPr>
          <p:cNvPr id="17" name="Retângulo 16"/>
          <p:cNvSpPr/>
          <p:nvPr/>
        </p:nvSpPr>
        <p:spPr>
          <a:xfrm>
            <a:off x="611560" y="3212976"/>
            <a:ext cx="2592288"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Rural</a:t>
            </a:r>
            <a:endParaRPr lang="pt-BR" dirty="0"/>
          </a:p>
        </p:txBody>
      </p:sp>
      <p:sp>
        <p:nvSpPr>
          <p:cNvPr id="18" name="Retângulo 17"/>
          <p:cNvSpPr/>
          <p:nvPr/>
        </p:nvSpPr>
        <p:spPr>
          <a:xfrm>
            <a:off x="611560" y="4293096"/>
            <a:ext cx="2592288" cy="936104"/>
          </a:xfrm>
          <a:prstGeom prst="rect">
            <a:avLst/>
          </a:prstGeom>
          <a:solidFill>
            <a:srgbClr val="B39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De Interesse ao Uso Urbano</a:t>
            </a:r>
            <a:endParaRPr lang="pt-BR" dirty="0"/>
          </a:p>
        </p:txBody>
      </p:sp>
      <p:grpSp>
        <p:nvGrpSpPr>
          <p:cNvPr id="35" name="Grupo 34"/>
          <p:cNvGrpSpPr/>
          <p:nvPr/>
        </p:nvGrpSpPr>
        <p:grpSpPr>
          <a:xfrm>
            <a:off x="2555776" y="4437112"/>
            <a:ext cx="864096" cy="360040"/>
            <a:chOff x="3779912" y="5301208"/>
            <a:chExt cx="864096" cy="360040"/>
          </a:xfrm>
        </p:grpSpPr>
        <p:cxnSp>
          <p:nvCxnSpPr>
            <p:cNvPr id="29" name="Conector reto 28"/>
            <p:cNvCxnSpPr/>
            <p:nvPr/>
          </p:nvCxnSpPr>
          <p:spPr>
            <a:xfrm>
              <a:off x="3779912" y="5661248"/>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flipV="1">
              <a:off x="3779912" y="5301208"/>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flipV="1">
              <a:off x="4644008" y="5301208"/>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CaixaDeTexto 35"/>
          <p:cNvSpPr txBox="1"/>
          <p:nvPr/>
        </p:nvSpPr>
        <p:spPr>
          <a:xfrm>
            <a:off x="2483768" y="4725144"/>
            <a:ext cx="1080120" cy="261610"/>
          </a:xfrm>
          <a:prstGeom prst="rect">
            <a:avLst/>
          </a:prstGeom>
          <a:noFill/>
        </p:spPr>
        <p:txBody>
          <a:bodyPr wrap="square" rtlCol="0">
            <a:spAutoFit/>
          </a:bodyPr>
          <a:lstStyle/>
          <a:p>
            <a:r>
              <a:rPr lang="pt-BR" sz="1100" dirty="0" smtClean="0"/>
              <a:t>Sobreposições</a:t>
            </a:r>
            <a:endParaRPr lang="pt-BR" sz="1100" dirty="0"/>
          </a:p>
        </p:txBody>
      </p:sp>
      <p:grpSp>
        <p:nvGrpSpPr>
          <p:cNvPr id="37" name="Grupo 36"/>
          <p:cNvGrpSpPr/>
          <p:nvPr/>
        </p:nvGrpSpPr>
        <p:grpSpPr>
          <a:xfrm>
            <a:off x="5076056" y="4437112"/>
            <a:ext cx="864096" cy="360040"/>
            <a:chOff x="3779912" y="5301208"/>
            <a:chExt cx="864096" cy="360040"/>
          </a:xfrm>
        </p:grpSpPr>
        <p:cxnSp>
          <p:nvCxnSpPr>
            <p:cNvPr id="38" name="Conector reto 37"/>
            <p:cNvCxnSpPr/>
            <p:nvPr/>
          </p:nvCxnSpPr>
          <p:spPr>
            <a:xfrm>
              <a:off x="3779912" y="5661248"/>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flipV="1">
              <a:off x="3779912" y="5301208"/>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flipV="1">
              <a:off x="4644008" y="5301208"/>
              <a:ext cx="0" cy="3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CaixaDeTexto 40"/>
          <p:cNvSpPr txBox="1"/>
          <p:nvPr/>
        </p:nvSpPr>
        <p:spPr>
          <a:xfrm>
            <a:off x="5004048" y="4725144"/>
            <a:ext cx="1080120" cy="261610"/>
          </a:xfrm>
          <a:prstGeom prst="rect">
            <a:avLst/>
          </a:prstGeom>
          <a:noFill/>
        </p:spPr>
        <p:txBody>
          <a:bodyPr wrap="square" rtlCol="0">
            <a:spAutoFit/>
          </a:bodyPr>
          <a:lstStyle/>
          <a:p>
            <a:r>
              <a:rPr lang="pt-BR" sz="1100" dirty="0" smtClean="0"/>
              <a:t>Sobreposições</a:t>
            </a:r>
            <a:endParaRPr lang="pt-BR" sz="11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05556E-6 -4.42851E-6 L 3.05556E-6 0.16798 " pathEditMode="relative" rAng="0" ptsTypes="AA">
                                      <p:cBhvr>
                                        <p:cTn id="6" dur="2000" fill="hold"/>
                                        <p:tgtEl>
                                          <p:spTgt spid="14"/>
                                        </p:tgtEl>
                                        <p:attrNameLst>
                                          <p:attrName>ppt_x</p:attrName>
                                          <p:attrName>ppt_y</p:attrName>
                                        </p:attrNameLst>
                                      </p:cBhvr>
                                      <p:rCtr x="0" y="84"/>
                                    </p:animMotion>
                                  </p:childTnLst>
                                </p:cTn>
                              </p:par>
                              <p:par>
                                <p:cTn id="7" presetID="0" presetClass="path" presetSubtype="0" accel="50000" decel="50000" fill="hold" grpId="0" nodeType="withEffect">
                                  <p:stCondLst>
                                    <p:cond delay="0"/>
                                  </p:stCondLst>
                                  <p:childTnLst>
                                    <p:animMotion origin="layout" path="M 3.05556E-6 -2.21657E-6 L 0.25208 -2.21657E-6 " pathEditMode="relative" rAng="0" ptsTypes="AA">
                                      <p:cBhvr>
                                        <p:cTn id="8" dur="2000" fill="hold"/>
                                        <p:tgtEl>
                                          <p:spTgt spid="17"/>
                                        </p:tgtEl>
                                        <p:attrNameLst>
                                          <p:attrName>ppt_x</p:attrName>
                                          <p:attrName>ppt_y</p:attrName>
                                        </p:attrNameLst>
                                      </p:cBhvr>
                                      <p:rCtr x="126" y="0"/>
                                    </p:animMotion>
                                  </p:childTnLst>
                                </p:cTn>
                              </p:par>
                              <p:par>
                                <p:cTn id="9" presetID="0" presetClass="path" presetSubtype="0" accel="50000" decel="50000" fill="hold" grpId="0" nodeType="withEffect">
                                  <p:stCondLst>
                                    <p:cond delay="0"/>
                                  </p:stCondLst>
                                  <p:childTnLst>
                                    <p:animMotion origin="layout" path="M 3.05556E-6 -2.96296E-6 L 0.51979 -0.15231 " pathEditMode="relative" rAng="0" ptsTypes="AA">
                                      <p:cBhvr>
                                        <p:cTn id="10" dur="2000" fill="hold"/>
                                        <p:tgtEl>
                                          <p:spTgt spid="18"/>
                                        </p:tgtEl>
                                        <p:attrNameLst>
                                          <p:attrName>ppt_x</p:attrName>
                                          <p:attrName>ppt_y</p:attrName>
                                        </p:attrNameLst>
                                      </p:cBhvr>
                                      <p:rCtr x="260" y="-76"/>
                                    </p:animMotion>
                                  </p:childTnLst>
                                </p:cTn>
                              </p:par>
                            </p:childTnLst>
                          </p:cTn>
                        </p:par>
                        <p:par>
                          <p:cTn id="11" fill="hold">
                            <p:stCondLst>
                              <p:cond delay="2000"/>
                            </p:stCondLst>
                            <p:childTnLst>
                              <p:par>
                                <p:cTn id="12" presetID="53"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par>
                          <p:cTn id="17" fill="hold">
                            <p:stCondLst>
                              <p:cond delay="2500"/>
                            </p:stCondLst>
                            <p:childTnLst>
                              <p:par>
                                <p:cTn id="18" presetID="53"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ppt_w</p:attrName>
                                        </p:attrNameLst>
                                      </p:cBhvr>
                                      <p:tavLst>
                                        <p:tav tm="0">
                                          <p:val>
                                            <p:fltVal val="0"/>
                                          </p:val>
                                        </p:tav>
                                        <p:tav tm="100000">
                                          <p:val>
                                            <p:strVal val="#ppt_w"/>
                                          </p:val>
                                        </p:tav>
                                      </p:tavLst>
                                    </p:anim>
                                    <p:anim calcmode="lin" valueType="num">
                                      <p:cBhvr>
                                        <p:cTn id="21" dur="500" fill="hold"/>
                                        <p:tgtEl>
                                          <p:spTgt spid="37"/>
                                        </p:tgtEl>
                                        <p:attrNameLst>
                                          <p:attrName>ppt_h</p:attrName>
                                        </p:attrNameLst>
                                      </p:cBhvr>
                                      <p:tavLst>
                                        <p:tav tm="0">
                                          <p:val>
                                            <p:fltVal val="0"/>
                                          </p:val>
                                        </p:tav>
                                        <p:tav tm="100000">
                                          <p:val>
                                            <p:strVal val="#ppt_h"/>
                                          </p:val>
                                        </p:tav>
                                      </p:tavLst>
                                    </p:anim>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par>
                          <p:cTn id="30" fill="hold">
                            <p:stCondLst>
                              <p:cond delay="500"/>
                            </p:stCondLst>
                            <p:childTnLst>
                              <p:par>
                                <p:cTn id="31" presetID="53" presetClass="entr" presetSubtype="0"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ppt_w</p:attrName>
                                        </p:attrNameLst>
                                      </p:cBhvr>
                                      <p:tavLst>
                                        <p:tav tm="0">
                                          <p:val>
                                            <p:fltVal val="0"/>
                                          </p:val>
                                        </p:tav>
                                        <p:tav tm="100000">
                                          <p:val>
                                            <p:strVal val="#ppt_w"/>
                                          </p:val>
                                        </p:tav>
                                      </p:tavLst>
                                    </p:anim>
                                    <p:anim calcmode="lin" valueType="num">
                                      <p:cBhvr>
                                        <p:cTn id="34" dur="500" fill="hold"/>
                                        <p:tgtEl>
                                          <p:spTgt spid="41"/>
                                        </p:tgtEl>
                                        <p:attrNameLst>
                                          <p:attrName>ppt_h</p:attrName>
                                        </p:attrNameLst>
                                      </p:cBhvr>
                                      <p:tavLst>
                                        <p:tav tm="0">
                                          <p:val>
                                            <p:fltVal val="0"/>
                                          </p:val>
                                        </p:tav>
                                        <p:tav tm="100000">
                                          <p:val>
                                            <p:strVal val="#ppt_h"/>
                                          </p:val>
                                        </p:tav>
                                      </p:tavLst>
                                    </p:anim>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36"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395536" y="3429000"/>
            <a:ext cx="8145530" cy="923330"/>
          </a:xfrm>
          <a:prstGeom prst="rect">
            <a:avLst/>
          </a:prstGeom>
          <a:noFill/>
        </p:spPr>
        <p:txBody>
          <a:bodyPr wrap="square">
            <a:spAutoFit/>
          </a:bodyPr>
          <a:lstStyle/>
          <a:p>
            <a:pPr algn="ctr"/>
            <a:r>
              <a:rPr lang="pt-BR" sz="2400" b="1" dirty="0" smtClean="0"/>
              <a:t>MAPAS PRODUZIDOS</a:t>
            </a:r>
          </a:p>
          <a:p>
            <a:endParaRPr lang="pt-BR" sz="1000" b="1" dirty="0" smtClean="0"/>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15788" y="893209"/>
            <a:ext cx="7612596" cy="661720"/>
          </a:xfrm>
          <a:prstGeom prst="rect">
            <a:avLst/>
          </a:prstGeom>
          <a:noFill/>
        </p:spPr>
        <p:txBody>
          <a:bodyPr wrap="square" rtlCol="0">
            <a:spAutoFit/>
          </a:bodyPr>
          <a:lstStyle/>
          <a:p>
            <a:r>
              <a:rPr lang="pt-BR" sz="3700" spc="-150" dirty="0" smtClean="0">
                <a:solidFill>
                  <a:schemeClr val="bg1">
                    <a:lumMod val="50000"/>
                  </a:schemeClr>
                </a:solidFill>
              </a:rPr>
              <a:t>Encaminhamentos Finais</a:t>
            </a:r>
            <a:endParaRPr lang="pt-BR" sz="3700" spc="-150" dirty="0">
              <a:solidFill>
                <a:schemeClr val="bg1">
                  <a:lumMod val="50000"/>
                </a:schemeClr>
              </a:solidFill>
            </a:endParaRPr>
          </a:p>
        </p:txBody>
      </p:sp>
      <p:grpSp>
        <p:nvGrpSpPr>
          <p:cNvPr id="2" name="Grupo 13"/>
          <p:cNvGrpSpPr/>
          <p:nvPr/>
        </p:nvGrpSpPr>
        <p:grpSpPr>
          <a:xfrm>
            <a:off x="260146" y="1066103"/>
            <a:ext cx="144016" cy="325536"/>
            <a:chOff x="179512" y="980728"/>
            <a:chExt cx="144016" cy="432048"/>
          </a:xfrm>
        </p:grpSpPr>
        <p:sp>
          <p:nvSpPr>
            <p:cNvPr id="10" name="Retângulo 9"/>
            <p:cNvSpPr/>
            <p:nvPr/>
          </p:nvSpPr>
          <p:spPr>
            <a:xfrm>
              <a:off x="179512" y="980728"/>
              <a:ext cx="72008" cy="432048"/>
            </a:xfrm>
            <a:prstGeom prst="rect">
              <a:avLst/>
            </a:prstGeom>
            <a:solidFill>
              <a:srgbClr val="EE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p:cNvSpPr/>
            <p:nvPr/>
          </p:nvSpPr>
          <p:spPr>
            <a:xfrm>
              <a:off x="251520" y="980728"/>
              <a:ext cx="72008" cy="432048"/>
            </a:xfrm>
            <a:prstGeom prst="rect">
              <a:avLst/>
            </a:prstGeom>
            <a:solidFill>
              <a:srgbClr val="668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Retângulo 18"/>
          <p:cNvSpPr/>
          <p:nvPr/>
        </p:nvSpPr>
        <p:spPr>
          <a:xfrm>
            <a:off x="458918" y="2106978"/>
            <a:ext cx="8145530" cy="3801041"/>
          </a:xfrm>
          <a:prstGeom prst="rect">
            <a:avLst/>
          </a:prstGeom>
          <a:noFill/>
        </p:spPr>
        <p:txBody>
          <a:bodyPr wrap="square">
            <a:spAutoFit/>
          </a:bodyPr>
          <a:lstStyle/>
          <a:p>
            <a:pPr algn="ctr"/>
            <a:r>
              <a:rPr lang="pt-BR" sz="1600" b="1" dirty="0" smtClean="0"/>
              <a:t>Encaminhamentos</a:t>
            </a:r>
            <a:endParaRPr lang="pt-BR" sz="1600" b="1" dirty="0" smtClean="0"/>
          </a:p>
          <a:p>
            <a:endParaRPr lang="pt-BR" sz="1000" b="1" dirty="0" smtClean="0">
              <a:cs typeface="Arial" pitchFamily="34" charset="0"/>
            </a:endParaRPr>
          </a:p>
          <a:p>
            <a:endParaRPr lang="pt-BR" sz="1000" dirty="0" smtClean="0">
              <a:cs typeface="Arial" pitchFamily="34" charset="0"/>
            </a:endParaRPr>
          </a:p>
          <a:p>
            <a:r>
              <a:rPr lang="pt-BR" u="sng" dirty="0" smtClean="0">
                <a:cs typeface="Arial" pitchFamily="34" charset="0"/>
              </a:rPr>
              <a:t>Macrozonas</a:t>
            </a:r>
            <a:r>
              <a:rPr lang="pt-BR" dirty="0" smtClean="0">
                <a:cs typeface="Arial" pitchFamily="34" charset="0"/>
              </a:rPr>
              <a:t>:</a:t>
            </a:r>
          </a:p>
          <a:p>
            <a:r>
              <a:rPr lang="pt-BR" dirty="0" smtClean="0">
                <a:cs typeface="Arial" pitchFamily="34" charset="0"/>
              </a:rPr>
              <a:t>Definição das características, funções, diretrizes, objetivos, elementos de composição, metodologia,  definir os pontos de conflitos</a:t>
            </a:r>
          </a:p>
          <a:p>
            <a:endParaRPr lang="pt-BR" dirty="0" smtClean="0">
              <a:cs typeface="Arial" pitchFamily="34" charset="0"/>
            </a:endParaRPr>
          </a:p>
          <a:p>
            <a:r>
              <a:rPr lang="pt-BR" u="sng" dirty="0" smtClean="0">
                <a:cs typeface="Arial" pitchFamily="34" charset="0"/>
              </a:rPr>
              <a:t>Apoio a Gestão do Território: </a:t>
            </a:r>
          </a:p>
          <a:p>
            <a:r>
              <a:rPr lang="pt-BR" dirty="0" smtClean="0">
                <a:cs typeface="Arial" pitchFamily="34" charset="0"/>
              </a:rPr>
              <a:t>Definição das características, funções, diretrizes, objetivos, elementos de composição, metodologia,  definir as </a:t>
            </a:r>
          </a:p>
          <a:p>
            <a:endParaRPr lang="pt-BR" u="sng" dirty="0" smtClean="0">
              <a:cs typeface="Arial" pitchFamily="34" charset="0"/>
            </a:endParaRPr>
          </a:p>
          <a:p>
            <a:endParaRPr lang="pt-BR" u="sng" dirty="0" smtClean="0">
              <a:cs typeface="Arial" pitchFamily="34" charset="0"/>
            </a:endParaRPr>
          </a:p>
          <a:p>
            <a:endParaRPr lang="pt-BR" sz="1600" dirty="0" smtClean="0">
              <a:cs typeface="Arial" pitchFamily="34" charset="0"/>
            </a:endParaRPr>
          </a:p>
          <a:p>
            <a:endParaRPr lang="pt-BR" sz="1600" dirty="0" smtClean="0">
              <a:cs typeface="Arial" pitchFamily="34" charset="0"/>
            </a:endParaRPr>
          </a:p>
          <a:p>
            <a:endParaRPr lang="pt-BR" sz="11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print"/>
          <a:srcRect/>
          <a:stretch>
            <a:fillRect/>
          </a:stretch>
        </p:blipFill>
        <p:spPr bwMode="auto">
          <a:xfrm rot="10800000">
            <a:off x="0" y="0"/>
            <a:ext cx="3069792" cy="2348880"/>
          </a:xfrm>
          <a:prstGeom prst="rect">
            <a:avLst/>
          </a:prstGeom>
          <a:noFill/>
          <a:ln w="9525">
            <a:noFill/>
            <a:miter lim="800000"/>
            <a:headEnd/>
            <a:tailEnd/>
          </a:ln>
        </p:spPr>
      </p:pic>
      <p:sp>
        <p:nvSpPr>
          <p:cNvPr id="11" name="Retângulo 10"/>
          <p:cNvSpPr/>
          <p:nvPr/>
        </p:nvSpPr>
        <p:spPr>
          <a:xfrm>
            <a:off x="0" y="5085184"/>
            <a:ext cx="9144000" cy="1772816"/>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Imagem 3" descr="LOGO_negativo.png"/>
          <p:cNvPicPr>
            <a:picLocks noChangeAspect="1"/>
          </p:cNvPicPr>
          <p:nvPr/>
        </p:nvPicPr>
        <p:blipFill>
          <a:blip r:embed="rId3" cstate="print"/>
          <a:stretch>
            <a:fillRect/>
          </a:stretch>
        </p:blipFill>
        <p:spPr>
          <a:xfrm>
            <a:off x="2882126" y="5877272"/>
            <a:ext cx="3346058" cy="415840"/>
          </a:xfrm>
          <a:prstGeom prst="rect">
            <a:avLst/>
          </a:prstGeom>
        </p:spPr>
      </p:pic>
      <p:pic>
        <p:nvPicPr>
          <p:cNvPr id="5" name="Picture 2" descr="T:\Andre Cury\Logo - Governo SP 2012\CASA_CIVIL\HORIZONTAL\BRANCO\CASA_CIVIL_H_BR.png"/>
          <p:cNvPicPr>
            <a:picLocks noChangeAspect="1" noChangeArrowheads="1"/>
          </p:cNvPicPr>
          <p:nvPr/>
        </p:nvPicPr>
        <p:blipFill>
          <a:blip r:embed="rId4" cstate="print"/>
          <a:srcRect l="20213" t="36727" r="18085" b="36830"/>
          <a:stretch>
            <a:fillRect/>
          </a:stretch>
        </p:blipFill>
        <p:spPr bwMode="auto">
          <a:xfrm>
            <a:off x="6372200" y="5674800"/>
            <a:ext cx="2232248" cy="692767"/>
          </a:xfrm>
          <a:prstGeom prst="rect">
            <a:avLst/>
          </a:prstGeom>
          <a:noFill/>
        </p:spPr>
      </p:pic>
      <p:sp>
        <p:nvSpPr>
          <p:cNvPr id="12" name="CaixaDeTexto 11"/>
          <p:cNvSpPr txBox="1"/>
          <p:nvPr/>
        </p:nvSpPr>
        <p:spPr>
          <a:xfrm>
            <a:off x="0" y="2707924"/>
            <a:ext cx="9144000" cy="584775"/>
          </a:xfrm>
          <a:prstGeom prst="rect">
            <a:avLst/>
          </a:prstGeom>
          <a:noFill/>
        </p:spPr>
        <p:txBody>
          <a:bodyPr wrap="square" rtlCol="0">
            <a:spAutoFit/>
          </a:bodyPr>
          <a:lstStyle/>
          <a:p>
            <a:pPr algn="ctr"/>
            <a:r>
              <a:rPr lang="pt-BR" sz="3200" b="1" kern="900" dirty="0" smtClean="0">
                <a:solidFill>
                  <a:srgbClr val="6684BC"/>
                </a:solidFill>
                <a:latin typeface="+mj-lt"/>
                <a:cs typeface="Arial" pitchFamily="34" charset="0"/>
              </a:rPr>
              <a:t>Obrigado!</a:t>
            </a:r>
          </a:p>
        </p:txBody>
      </p:sp>
      <p:pic>
        <p:nvPicPr>
          <p:cNvPr id="13" name="Picture 3"/>
          <p:cNvPicPr>
            <a:picLocks noChangeAspect="1" noChangeArrowheads="1"/>
          </p:cNvPicPr>
          <p:nvPr/>
        </p:nvPicPr>
        <p:blipFill>
          <a:blip r:embed="rId5" cstate="print"/>
          <a:srcRect/>
          <a:stretch>
            <a:fillRect/>
          </a:stretch>
        </p:blipFill>
        <p:spPr bwMode="auto">
          <a:xfrm>
            <a:off x="3632896" y="835716"/>
            <a:ext cx="1772816" cy="1772816"/>
          </a:xfrm>
          <a:prstGeom prst="rect">
            <a:avLst/>
          </a:prstGeom>
          <a:noFill/>
          <a:ln w="9525">
            <a:noFill/>
            <a:miter lim="800000"/>
            <a:headEnd/>
            <a:tailEnd/>
          </a:ln>
        </p:spPr>
      </p:pic>
      <p:sp>
        <p:nvSpPr>
          <p:cNvPr id="14" name="Retângulo 13"/>
          <p:cNvSpPr/>
          <p:nvPr/>
        </p:nvSpPr>
        <p:spPr>
          <a:xfrm>
            <a:off x="2843808" y="4083627"/>
            <a:ext cx="3672408" cy="923330"/>
          </a:xfrm>
          <a:prstGeom prst="rect">
            <a:avLst/>
          </a:prstGeom>
        </p:spPr>
        <p:txBody>
          <a:bodyPr wrap="square">
            <a:spAutoFit/>
          </a:bodyPr>
          <a:lstStyle/>
          <a:p>
            <a:pPr algn="ctr"/>
            <a:r>
              <a:rPr lang="pt-BR" b="1" dirty="0" smtClean="0">
                <a:solidFill>
                  <a:srgbClr val="6684BC"/>
                </a:solidFill>
              </a:rPr>
              <a:t>www.pdui.sp.gov/sorocaba</a:t>
            </a:r>
          </a:p>
          <a:p>
            <a:pPr algn="ctr"/>
            <a:r>
              <a:rPr lang="pt-BR" b="1" dirty="0" smtClean="0">
                <a:solidFill>
                  <a:srgbClr val="6684BC"/>
                </a:solidFill>
              </a:rPr>
              <a:t>www.facebook.com/pduisorocaba</a:t>
            </a:r>
          </a:p>
          <a:p>
            <a:pPr algn="ctr"/>
            <a:r>
              <a:rPr lang="pt-BR" b="1" dirty="0" smtClean="0">
                <a:solidFill>
                  <a:srgbClr val="6684BC"/>
                </a:solidFill>
              </a:rPr>
              <a:t>pdui.sorocaba@sp.gov.br</a:t>
            </a:r>
            <a:endParaRPr lang="pt-BR" b="1" dirty="0">
              <a:solidFill>
                <a:srgbClr val="6684BC"/>
              </a:solidFill>
            </a:endParaRPr>
          </a:p>
        </p:txBody>
      </p:sp>
      <p:pic>
        <p:nvPicPr>
          <p:cNvPr id="2051" name="Picture 3" descr="T:\Andre Cury\Logo - RM Sorocaba\SELECIONADOS\OK\LOGO_RM_SOROCABA_fundoBRANCO.png"/>
          <p:cNvPicPr>
            <a:picLocks noChangeAspect="1" noChangeArrowheads="1"/>
          </p:cNvPicPr>
          <p:nvPr/>
        </p:nvPicPr>
        <p:blipFill>
          <a:blip r:embed="rId6" cstate="print"/>
          <a:srcRect/>
          <a:stretch>
            <a:fillRect/>
          </a:stretch>
        </p:blipFill>
        <p:spPr bwMode="auto">
          <a:xfrm>
            <a:off x="632193" y="5795793"/>
            <a:ext cx="1923583" cy="585535"/>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6074208" y="4149080"/>
            <a:ext cx="3069792" cy="2348880"/>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srcRect l="48642" t="14941" b="35257"/>
          <a:stretch>
            <a:fillRect/>
          </a:stretch>
        </p:blipFill>
        <p:spPr bwMode="auto">
          <a:xfrm>
            <a:off x="0" y="44624"/>
            <a:ext cx="1691680" cy="628504"/>
          </a:xfrm>
          <a:prstGeom prst="rect">
            <a:avLst/>
          </a:prstGeom>
          <a:noFill/>
          <a:ln w="9525">
            <a:noFill/>
            <a:miter lim="800000"/>
            <a:headEnd/>
            <a:tailEnd/>
          </a:ln>
        </p:spPr>
      </p:pic>
      <p:sp>
        <p:nvSpPr>
          <p:cNvPr id="5" name="CaixaDeTexto 4"/>
          <p:cNvSpPr txBox="1"/>
          <p:nvPr/>
        </p:nvSpPr>
        <p:spPr>
          <a:xfrm>
            <a:off x="1660176" y="177014"/>
            <a:ext cx="3672408" cy="430887"/>
          </a:xfrm>
          <a:prstGeom prst="rect">
            <a:avLst/>
          </a:prstGeom>
          <a:noFill/>
        </p:spPr>
        <p:txBody>
          <a:bodyPr wrap="square" rtlCol="0">
            <a:spAutoFit/>
          </a:bodyPr>
          <a:lstStyle/>
          <a:p>
            <a:r>
              <a:rPr lang="pt-BR" sz="1100" dirty="0" smtClean="0">
                <a:solidFill>
                  <a:schemeClr val="bg1">
                    <a:lumMod val="50000"/>
                  </a:schemeClr>
                </a:solidFill>
              </a:rPr>
              <a:t>Plano de Desenvolvimento Urbano Integrado</a:t>
            </a:r>
          </a:p>
          <a:p>
            <a:r>
              <a:rPr lang="pt-BR" sz="1100" b="1" dirty="0" smtClean="0">
                <a:solidFill>
                  <a:schemeClr val="bg1">
                    <a:lumMod val="50000"/>
                  </a:schemeClr>
                </a:solidFill>
              </a:rPr>
              <a:t>Região Metropolitana de Sorocaba</a:t>
            </a:r>
            <a:endParaRPr lang="pt-BR" sz="1100" b="1" dirty="0">
              <a:solidFill>
                <a:schemeClr val="bg1">
                  <a:lumMod val="50000"/>
                </a:schemeClr>
              </a:solidFill>
            </a:endParaRPr>
          </a:p>
        </p:txBody>
      </p:sp>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3" name="Conector reto 12"/>
          <p:cNvCxnSpPr/>
          <p:nvPr/>
        </p:nvCxnSpPr>
        <p:spPr>
          <a:xfrm>
            <a:off x="0" y="764704"/>
            <a:ext cx="85324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395536" y="3429000"/>
            <a:ext cx="8145530" cy="923330"/>
          </a:xfrm>
          <a:prstGeom prst="rect">
            <a:avLst/>
          </a:prstGeom>
          <a:noFill/>
        </p:spPr>
        <p:txBody>
          <a:bodyPr wrap="square">
            <a:spAutoFit/>
          </a:bodyPr>
          <a:lstStyle/>
          <a:p>
            <a:pPr algn="ctr"/>
            <a:r>
              <a:rPr lang="pt-BR" sz="2400" b="1" dirty="0" smtClean="0"/>
              <a:t>Leitura Unificada</a:t>
            </a:r>
          </a:p>
          <a:p>
            <a:endParaRPr lang="pt-BR" sz="1000" b="1" dirty="0" smtClean="0"/>
          </a:p>
          <a:p>
            <a:endParaRPr lang="pt-BR" sz="2000"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3336"/>
            <a:ext cx="9144000" cy="404664"/>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Picture 2" descr="C:\Users\fvirgens\Documents\MyJabberFiles\mmartins@emplasa.local\legenda agregacao zoneamentos RMS_.jpg"/>
          <p:cNvPicPr>
            <a:picLocks noChangeAspect="1" noChangeArrowheads="1"/>
          </p:cNvPicPr>
          <p:nvPr/>
        </p:nvPicPr>
        <p:blipFill>
          <a:blip r:embed="rId2" cstate="print"/>
          <a:srcRect l="4373" t="1527" r="2930" b="3240"/>
          <a:stretch>
            <a:fillRect/>
          </a:stretch>
        </p:blipFill>
        <p:spPr bwMode="auto">
          <a:xfrm>
            <a:off x="-1" y="0"/>
            <a:ext cx="9181197" cy="6669360"/>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8224</TotalTime>
  <Words>2994</Words>
  <Application>Microsoft Office PowerPoint</Application>
  <PresentationFormat>Apresentação na tela (4:3)</PresentationFormat>
  <Paragraphs>679</Paragraphs>
  <Slides>71</Slides>
  <Notes>6</Notes>
  <HiddenSlides>0</HiddenSlides>
  <MMClips>0</MMClips>
  <ScaleCrop>false</ScaleCrop>
  <HeadingPairs>
    <vt:vector size="4" baseType="variant">
      <vt:variant>
        <vt:lpstr>Tema</vt:lpstr>
      </vt:variant>
      <vt:variant>
        <vt:i4>1</vt:i4>
      </vt:variant>
      <vt:variant>
        <vt:lpstr>Títulos de slides</vt:lpstr>
      </vt:variant>
      <vt:variant>
        <vt:i4>71</vt:i4>
      </vt:variant>
    </vt:vector>
  </HeadingPairs>
  <TitlesOfParts>
    <vt:vector size="72"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Company>EMPLASA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Usuário do Windows</dc:creator>
  <cp:lastModifiedBy>Felipe Dias</cp:lastModifiedBy>
  <cp:revision>776</cp:revision>
  <dcterms:created xsi:type="dcterms:W3CDTF">2017-03-21T13:15:51Z</dcterms:created>
  <dcterms:modified xsi:type="dcterms:W3CDTF">2018-03-08T17:51:30Z</dcterms:modified>
</cp:coreProperties>
</file>